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62" r:id="rId4"/>
    <p:sldId id="263" r:id="rId5"/>
    <p:sldId id="265" r:id="rId6"/>
    <p:sldId id="266" r:id="rId7"/>
    <p:sldId id="270" r:id="rId8"/>
    <p:sldId id="267" r:id="rId9"/>
    <p:sldId id="268" r:id="rId10"/>
    <p:sldId id="269"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40"/>
    <p:restoredTop sz="94692"/>
  </p:normalViewPr>
  <p:slideViewPr>
    <p:cSldViewPr snapToGrid="0" snapToObjects="1">
      <p:cViewPr varScale="1">
        <p:scale>
          <a:sx n="169" d="100"/>
          <a:sy n="169" d="100"/>
        </p:scale>
        <p:origin x="32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B5D069-877A-8646-9F3F-24B2AF0400CB}" type="datetimeFigureOut">
              <a:rPr lang="en-US" smtClean="0"/>
              <a:t>5/11/26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839904-F799-6044-B4F3-892C2C2EEFC2}" type="slidenum">
              <a:rPr lang="en-US" smtClean="0"/>
              <a:t>‹#›</a:t>
            </a:fld>
            <a:endParaRPr lang="en-US" dirty="0"/>
          </a:p>
        </p:txBody>
      </p:sp>
    </p:spTree>
    <p:extLst>
      <p:ext uri="{BB962C8B-B14F-4D97-AF65-F5344CB8AC3E}">
        <p14:creationId xmlns:p14="http://schemas.microsoft.com/office/powerpoint/2010/main" val="5705361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839904-F799-6044-B4F3-892C2C2EEFC2}" type="slidenum">
              <a:rPr lang="en-US" smtClean="0"/>
              <a:t>1</a:t>
            </a:fld>
            <a:endParaRPr lang="en-US" dirty="0"/>
          </a:p>
        </p:txBody>
      </p:sp>
    </p:spTree>
    <p:extLst>
      <p:ext uri="{BB962C8B-B14F-4D97-AF65-F5344CB8AC3E}">
        <p14:creationId xmlns:p14="http://schemas.microsoft.com/office/powerpoint/2010/main" val="202387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839904-F799-6044-B4F3-892C2C2EEFC2}" type="slidenum">
              <a:rPr lang="en-US" smtClean="0"/>
              <a:t>2</a:t>
            </a:fld>
            <a:endParaRPr lang="en-US" dirty="0"/>
          </a:p>
        </p:txBody>
      </p:sp>
    </p:spTree>
    <p:extLst>
      <p:ext uri="{BB962C8B-B14F-4D97-AF65-F5344CB8AC3E}">
        <p14:creationId xmlns:p14="http://schemas.microsoft.com/office/powerpoint/2010/main" val="2805432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839904-F799-6044-B4F3-892C2C2EEFC2}" type="slidenum">
              <a:rPr lang="en-US" smtClean="0"/>
              <a:t>3</a:t>
            </a:fld>
            <a:endParaRPr lang="en-US" dirty="0"/>
          </a:p>
        </p:txBody>
      </p:sp>
    </p:spTree>
    <p:extLst>
      <p:ext uri="{BB962C8B-B14F-4D97-AF65-F5344CB8AC3E}">
        <p14:creationId xmlns:p14="http://schemas.microsoft.com/office/powerpoint/2010/main" val="261565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839904-F799-6044-B4F3-892C2C2EEFC2}" type="slidenum">
              <a:rPr lang="en-US" smtClean="0"/>
              <a:t>4</a:t>
            </a:fld>
            <a:endParaRPr lang="en-US" dirty="0"/>
          </a:p>
        </p:txBody>
      </p:sp>
    </p:spTree>
    <p:extLst>
      <p:ext uri="{BB962C8B-B14F-4D97-AF65-F5344CB8AC3E}">
        <p14:creationId xmlns:p14="http://schemas.microsoft.com/office/powerpoint/2010/main" val="2615651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839904-F799-6044-B4F3-892C2C2EEFC2}" type="slidenum">
              <a:rPr lang="en-US" smtClean="0"/>
              <a:t>7</a:t>
            </a:fld>
            <a:endParaRPr lang="en-US" dirty="0"/>
          </a:p>
        </p:txBody>
      </p:sp>
    </p:spTree>
    <p:extLst>
      <p:ext uri="{BB962C8B-B14F-4D97-AF65-F5344CB8AC3E}">
        <p14:creationId xmlns:p14="http://schemas.microsoft.com/office/powerpoint/2010/main" val="2615651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839904-F799-6044-B4F3-892C2C2EEFC2}" type="slidenum">
              <a:rPr lang="en-US" smtClean="0"/>
              <a:t>8</a:t>
            </a:fld>
            <a:endParaRPr lang="en-US" dirty="0"/>
          </a:p>
        </p:txBody>
      </p:sp>
    </p:spTree>
    <p:extLst>
      <p:ext uri="{BB962C8B-B14F-4D97-AF65-F5344CB8AC3E}">
        <p14:creationId xmlns:p14="http://schemas.microsoft.com/office/powerpoint/2010/main" val="261565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839904-F799-6044-B4F3-892C2C2EEFC2}" type="slidenum">
              <a:rPr lang="en-US" smtClean="0"/>
              <a:t>9</a:t>
            </a:fld>
            <a:endParaRPr lang="en-US" dirty="0"/>
          </a:p>
        </p:txBody>
      </p:sp>
    </p:spTree>
    <p:extLst>
      <p:ext uri="{BB962C8B-B14F-4D97-AF65-F5344CB8AC3E}">
        <p14:creationId xmlns:p14="http://schemas.microsoft.com/office/powerpoint/2010/main" val="2615651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839904-F799-6044-B4F3-892C2C2EEFC2}" type="slidenum">
              <a:rPr lang="en-US" smtClean="0"/>
              <a:t>10</a:t>
            </a:fld>
            <a:endParaRPr lang="en-US" dirty="0"/>
          </a:p>
        </p:txBody>
      </p:sp>
    </p:spTree>
    <p:extLst>
      <p:ext uri="{BB962C8B-B14F-4D97-AF65-F5344CB8AC3E}">
        <p14:creationId xmlns:p14="http://schemas.microsoft.com/office/powerpoint/2010/main" val="2615651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5/11/26</a:t>
            </a:fld>
            <a:endParaRPr lang="en-US"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5/11/26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dirty="0"/>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D728701E-CAF4-4159-9B3E-41C86DFFA30D}" type="datetimeFigureOut">
              <a:rPr lang="en-US" smtClean="0"/>
              <a:t>5/11/26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D728701E-CAF4-4159-9B3E-41C86DFFA30D}" type="datetimeFigureOut">
              <a:rPr lang="en-US" smtClean="0"/>
              <a:t>5/11/26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62F1D00-BD13-4404-86B0-79703945A0A7}"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5/11/26</a:t>
            </a:fld>
            <a:endParaRPr lang="en-US" dirty="0"/>
          </a:p>
        </p:txBody>
      </p:sp>
      <p:sp>
        <p:nvSpPr>
          <p:cNvPr id="6" name="Footer Placeholder 5"/>
          <p:cNvSpPr>
            <a:spLocks noGrp="1"/>
          </p:cNvSpPr>
          <p:nvPr>
            <p:ph type="ftr" sz="quarter" idx="11"/>
          </p:nvPr>
        </p:nvSpPr>
        <p:spPr>
          <a:xfrm>
            <a:off x="3859305" y="6423585"/>
            <a:ext cx="3316941" cy="365125"/>
          </a:xfrm>
        </p:spPr>
        <p:txBody>
          <a:bodyPr/>
          <a:lstStyle/>
          <a:p>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5/11/26</a:t>
            </a:fld>
            <a:endParaRPr lang="en-US" dirty="0"/>
          </a:p>
        </p:txBody>
      </p:sp>
      <p:sp>
        <p:nvSpPr>
          <p:cNvPr id="6" name="Footer Placeholder 5"/>
          <p:cNvSpPr>
            <a:spLocks noGrp="1"/>
          </p:cNvSpPr>
          <p:nvPr>
            <p:ph type="ftr" sz="quarter" idx="11"/>
          </p:nvPr>
        </p:nvSpPr>
        <p:spPr>
          <a:xfrm>
            <a:off x="4191000" y="6423585"/>
            <a:ext cx="3005138" cy="365125"/>
          </a:xfrm>
        </p:spPr>
        <p:txBody>
          <a:bodyPr/>
          <a:lstStyle/>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dirty="0"/>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5/11/26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dirty="0"/>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D728701E-CAF4-4159-9B3E-41C86DFFA30D}" type="datetimeFigureOut">
              <a:rPr lang="en-US" smtClean="0"/>
              <a:t>5/11/26</a:t>
            </a:fld>
            <a:endParaRPr lang="en-US" dirty="0"/>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dirty="0"/>
              <a:t>Drag picture to placeholder or click icon to add</a:t>
            </a:r>
            <a:endParaRPr dirty="0"/>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dirty="0"/>
              <a:t>Drag picture to placeholder or click icon to add</a:t>
            </a:r>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D728701E-CAF4-4159-9B3E-41C86DFFA30D}" type="datetimeFigureOut">
              <a:rPr lang="en-US" smtClean="0"/>
              <a:t>5/11/26</a:t>
            </a:fld>
            <a:endParaRPr lang="en-US" dirty="0"/>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dirty="0"/>
              <a:t>Drag picture to placeholder or click icon to add</a:t>
            </a:r>
            <a:endParaRPr dirty="0"/>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dirty="0"/>
              <a:t>Drag picture to placeholder or click icon to add</a:t>
            </a:r>
            <a:endParaRPr dirty="0"/>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dirty="0"/>
              <a:t>Drag picture to placeholder or click icon to add</a:t>
            </a:r>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5/11/26</a:t>
            </a:fld>
            <a:endParaRPr lang="en-US" dirty="0"/>
          </a:p>
        </p:txBody>
      </p:sp>
      <p:sp>
        <p:nvSpPr>
          <p:cNvPr id="6" name="Footer Placeholder 5"/>
          <p:cNvSpPr>
            <a:spLocks noGrp="1"/>
          </p:cNvSpPr>
          <p:nvPr>
            <p:ph type="ftr" sz="quarter" idx="11"/>
          </p:nvPr>
        </p:nvSpPr>
        <p:spPr>
          <a:xfrm>
            <a:off x="4191000" y="6423585"/>
            <a:ext cx="3005138" cy="365125"/>
          </a:xfrm>
        </p:spPr>
        <p:txBody>
          <a:bodyPr/>
          <a:lstStyle/>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dirty="0"/>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dirty="0"/>
              <a:t>Drag picture to placeholder or click icon to add</a:t>
            </a:r>
            <a:endParaRPr dirty="0"/>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dirty="0"/>
              <a:t>Drag picture to placeholder or click icon to add</a:t>
            </a:r>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5/11/26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5/11/26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5/11/26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dirty="0"/>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5/11/26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5/11/26</a:t>
            </a:fld>
            <a:endParaRPr lang="en-US"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a:t>Drag picture to placeholder or click icon to add</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dirty="0"/>
              <a:t>Drag picture to placeholder or click icon to add</a:t>
            </a:r>
            <a:endParaRPr dirty="0"/>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D728701E-CAF4-4159-9B3E-41C86DFFA30D}" type="datetimeFigureOut">
              <a:rPr lang="en-US" smtClean="0"/>
              <a:t>5/11/26</a:t>
            </a:fld>
            <a:endParaRPr lang="en-US" dirty="0"/>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305800" y="6248774"/>
            <a:ext cx="554038" cy="365125"/>
          </a:xfrm>
        </p:spPr>
        <p:txBody>
          <a:bodyPr/>
          <a:lstStyle/>
          <a:p>
            <a:fld id="{162F1D00-BD13-4404-86B0-79703945A0A7}" type="slidenum">
              <a:rPr lang="en-US" smtClean="0"/>
              <a:t>‹#›</a:t>
            </a:fld>
            <a:endParaRPr lang="en-US" dirty="0"/>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5/11/26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D728701E-CAF4-4159-9B3E-41C86DFFA30D}" type="datetimeFigureOut">
              <a:rPr lang="en-US" smtClean="0"/>
              <a:t>5/11/26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5/11/26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162F1D00-BD13-4404-86B0-79703945A0A7}"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5/11/26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728701E-CAF4-4159-9B3E-41C86DFFA30D}" type="datetimeFigureOut">
              <a:rPr lang="en-US" smtClean="0"/>
              <a:t>5/11/26</a:t>
            </a:fld>
            <a:endParaRPr lang="en-US" dirty="0"/>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F7BGkVlhimg" TargetMode="External"/><Relationship Id="rId13" Type="http://schemas.openxmlformats.org/officeDocument/2006/relationships/hyperlink" Target="https://soundcloud.com/andres-laprida" TargetMode="External"/><Relationship Id="rId3" Type="http://schemas.openxmlformats.org/officeDocument/2006/relationships/hyperlink" Target="https://www.youtube.com/watch?v=MwCPYUN9hFU" TargetMode="External"/><Relationship Id="rId7" Type="http://schemas.openxmlformats.org/officeDocument/2006/relationships/hyperlink" Target="https://www.youtube.com/watch?v=jxreLpXkkRA" TargetMode="External"/><Relationship Id="rId12" Type="http://schemas.openxmlformats.org/officeDocument/2006/relationships/hyperlink" Target="https://www.youtube.com/watch?v=lfQ9xk180rw"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www.youtube.com/watch?v=UK5mic4oPq0" TargetMode="External"/><Relationship Id="rId11" Type="http://schemas.openxmlformats.org/officeDocument/2006/relationships/hyperlink" Target="https://www.youtube.com/watch?v=I0vyAasggcs" TargetMode="External"/><Relationship Id="rId5" Type="http://schemas.openxmlformats.org/officeDocument/2006/relationships/hyperlink" Target="https://www.facebook.com/watch/?v=2189128808078973" TargetMode="External"/><Relationship Id="rId10" Type="http://schemas.openxmlformats.org/officeDocument/2006/relationships/hyperlink" Target="http://www.parochie-antonius-abt.nl/page.php?id=agenda" TargetMode="External"/><Relationship Id="rId4" Type="http://schemas.openxmlformats.org/officeDocument/2006/relationships/hyperlink" Target="https://www.youtube.com/watch?v=R9k_BfvZ7Ww&amp;app=desktop" TargetMode="External"/><Relationship Id="rId9" Type="http://schemas.openxmlformats.org/officeDocument/2006/relationships/hyperlink" Target="https://www.youtube.com/watch?v=6ZSCl6QlAu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png"/><Relationship Id="rId20" Type="http://schemas.openxmlformats.org/officeDocument/2006/relationships/image" Target="../media/image21.jp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6.xml"/><Relationship Id="rId16"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jp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6P-QIcf0hCY&amp;list=PL9648368AB34529CC&amp;index=7" TargetMode="External"/><Relationship Id="rId13" Type="http://schemas.openxmlformats.org/officeDocument/2006/relationships/hyperlink" Target="https://www.youtube.com/watch?v=leXdVoqy5kY&amp;list=PL9648368AB34529CC&amp;index=5" TargetMode="External"/><Relationship Id="rId18" Type="http://schemas.openxmlformats.org/officeDocument/2006/relationships/hyperlink" Target="https://www.youtube.com/watch?v=rFXaKUktCkE" TargetMode="External"/><Relationship Id="rId3" Type="http://schemas.openxmlformats.org/officeDocument/2006/relationships/hyperlink" Target="https://soundcloud.com/andres-laprida/miradas-miracle" TargetMode="External"/><Relationship Id="rId21" Type="http://schemas.openxmlformats.org/officeDocument/2006/relationships/hyperlink" Target="https://www.youtube.com/watch?v=J7PK86vJW5o" TargetMode="External"/><Relationship Id="rId7" Type="http://schemas.openxmlformats.org/officeDocument/2006/relationships/hyperlink" Target="https://soundcloud.com/andres-laprida" TargetMode="External"/><Relationship Id="rId12" Type="http://schemas.openxmlformats.org/officeDocument/2006/relationships/hyperlink" Target="https://www.youtube.com/watch?v=KyU4FkdKkg8&amp;list=PL9648368AB34529CC&amp;index=2" TargetMode="External"/><Relationship Id="rId17" Type="http://schemas.openxmlformats.org/officeDocument/2006/relationships/hyperlink" Target="https://www.youtube.com/watch?v=ovYCxR0oLLY" TargetMode="External"/><Relationship Id="rId2" Type="http://schemas.openxmlformats.org/officeDocument/2006/relationships/notesSlide" Target="../notesSlides/notesSlide7.xml"/><Relationship Id="rId16" Type="http://schemas.openxmlformats.org/officeDocument/2006/relationships/hyperlink" Target="https://www.youtube.com/watch?v=lfQ9xk180rw" TargetMode="External"/><Relationship Id="rId20" Type="http://schemas.openxmlformats.org/officeDocument/2006/relationships/hyperlink" Target="https://www.youtube.com/watch?v=-zwC3C8JAts" TargetMode="External"/><Relationship Id="rId1" Type="http://schemas.openxmlformats.org/officeDocument/2006/relationships/slideLayout" Target="../slideLayouts/slideLayout6.xml"/><Relationship Id="rId6" Type="http://schemas.openxmlformats.org/officeDocument/2006/relationships/hyperlink" Target="https://www.youtube.com/watch?v=Zg39UBhO34o" TargetMode="External"/><Relationship Id="rId11" Type="http://schemas.openxmlformats.org/officeDocument/2006/relationships/hyperlink" Target="https://www.youtube.com/watch?v=1eaJ9YqVGTQ" TargetMode="External"/><Relationship Id="rId24" Type="http://schemas.openxmlformats.org/officeDocument/2006/relationships/hyperlink" Target="https://www.youtube.com/watch?v=M_MTrQe7ab8" TargetMode="External"/><Relationship Id="rId5" Type="http://schemas.openxmlformats.org/officeDocument/2006/relationships/hyperlink" Target="https://www.youtube.com/watch?v=FDAPuuJz5GA" TargetMode="External"/><Relationship Id="rId15" Type="http://schemas.openxmlformats.org/officeDocument/2006/relationships/hyperlink" Target="https://www.youtube.com/watch?v=n_11iBBjeNY&amp;list=PL9648368AB34529CC&amp;index=9" TargetMode="External"/><Relationship Id="rId23" Type="http://schemas.openxmlformats.org/officeDocument/2006/relationships/hyperlink" Target="https://vimeo.com/channels/exagrama/307578468" TargetMode="External"/><Relationship Id="rId10" Type="http://schemas.openxmlformats.org/officeDocument/2006/relationships/hyperlink" Target="https://www.youtube.com/watch?v=dSaUmIYBkCA&amp;list=PL9648368AB34529CC&amp;index=13" TargetMode="External"/><Relationship Id="rId19" Type="http://schemas.openxmlformats.org/officeDocument/2006/relationships/hyperlink" Target="https://www.youtube.com/watch?v=cEEkCghf0GA&amp;list=RDlfQ9xk180rw&amp;index=4" TargetMode="External"/><Relationship Id="rId4" Type="http://schemas.openxmlformats.org/officeDocument/2006/relationships/hyperlink" Target="https://www.youtube.com/watch?v=q3_FGRNjtYs&amp;list=RDq3_FGRNjtYs&amp;start_radio=1&amp;t=26" TargetMode="External"/><Relationship Id="rId9" Type="http://schemas.openxmlformats.org/officeDocument/2006/relationships/hyperlink" Target="https://www.youtube.com/watch?v=xVaGhptocmM&amp;list=PL9648368AB34529CC" TargetMode="External"/><Relationship Id="rId14" Type="http://schemas.openxmlformats.org/officeDocument/2006/relationships/hyperlink" Target="https://www.youtube.com/watch?v=j7igrckOJnA&amp;t=10s" TargetMode="External"/><Relationship Id="rId22" Type="http://schemas.openxmlformats.org/officeDocument/2006/relationships/hyperlink" Target="https://soundcloud.com/andres-laprida/introducciones-al-amanecercandomb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949" y="4681838"/>
            <a:ext cx="8572251" cy="775730"/>
          </a:xfrm>
        </p:spPr>
        <p:txBody>
          <a:bodyPr>
            <a:noAutofit/>
          </a:bodyPr>
          <a:lstStyle/>
          <a:p>
            <a:pPr algn="ctr"/>
            <a:r>
              <a:rPr lang="en-US" sz="4400" b="1" dirty="0">
                <a:solidFill>
                  <a:srgbClr val="C00000"/>
                </a:solidFill>
                <a:effectLst>
                  <a:outerShdw blurRad="50800" dist="38100" dir="2700000" algn="tl" rotWithShape="0">
                    <a:prstClr val="black">
                      <a:alpha val="40000"/>
                    </a:prstClr>
                  </a:outerShdw>
                </a:effectLst>
                <a:latin typeface="CHUTEROLK Free" pitchFamily="2" charset="0"/>
                <a:cs typeface="Baghdad" pitchFamily="2" charset="-78"/>
              </a:rPr>
              <a:t>ANDRES LAPRIDA</a:t>
            </a:r>
          </a:p>
        </p:txBody>
      </p:sp>
      <p:sp>
        <p:nvSpPr>
          <p:cNvPr id="3" name="Subtitle 2"/>
          <p:cNvSpPr>
            <a:spLocks noGrp="1"/>
          </p:cNvSpPr>
          <p:nvPr>
            <p:ph type="subTitle" idx="1"/>
          </p:nvPr>
        </p:nvSpPr>
        <p:spPr>
          <a:xfrm>
            <a:off x="266949" y="5560541"/>
            <a:ext cx="8572251" cy="734539"/>
          </a:xfrm>
        </p:spPr>
        <p:txBody>
          <a:bodyPr>
            <a:noAutofit/>
          </a:bodyPr>
          <a:lstStyle/>
          <a:p>
            <a:pPr algn="ctr"/>
            <a:r>
              <a:rPr lang="en-US" sz="2800" b="1" dirty="0">
                <a:ln w="1905"/>
                <a:solidFill>
                  <a:srgbClr val="C00000"/>
                </a:solidFill>
                <a:effectLst>
                  <a:innerShdw blurRad="69850" dist="43180" dir="5400000">
                    <a:srgbClr val="000000">
                      <a:alpha val="65000"/>
                    </a:srgbClr>
                  </a:innerShdw>
                </a:effectLst>
                <a:latin typeface="CHUTEROLK Free" pitchFamily="2" charset="0"/>
                <a:cs typeface="Birch Std"/>
              </a:rPr>
              <a:t>ACOUSTIC  &amp;  ELECTRONIC MUSIC PRODUCER – FILM SCORING / TV / THEATRE / ORCHESTRAL</a:t>
            </a:r>
          </a:p>
          <a:p>
            <a:pPr algn="ctr"/>
            <a:r>
              <a:rPr lang="en-US" sz="2800" b="1" dirty="0">
                <a:ln w="1905"/>
                <a:solidFill>
                  <a:srgbClr val="C00000"/>
                </a:solidFill>
                <a:effectLst>
                  <a:innerShdw blurRad="69850" dist="43180" dir="5400000">
                    <a:srgbClr val="000000">
                      <a:alpha val="65000"/>
                    </a:srgbClr>
                  </a:innerShdw>
                </a:effectLst>
                <a:latin typeface="CHUTEROLK Free" pitchFamily="2" charset="0"/>
                <a:cs typeface="Birch Std"/>
              </a:rPr>
              <a:t>ARTIST GUITAR PLAYER – BRAZILIAN JAZZ &amp; TANGO / NEW AGE / CLASSICAL </a:t>
            </a:r>
          </a:p>
        </p:txBody>
      </p:sp>
      <p:pic>
        <p:nvPicPr>
          <p:cNvPr id="5" name="Picture 4">
            <a:extLst>
              <a:ext uri="{FF2B5EF4-FFF2-40B4-BE49-F238E27FC236}">
                <a16:creationId xmlns:a16="http://schemas.microsoft.com/office/drawing/2014/main" id="{379FDA45-922D-E94E-A6AE-F33E1C72C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48" y="219154"/>
            <a:ext cx="3264109" cy="4207689"/>
          </a:xfrm>
          <a:prstGeom prst="rect">
            <a:avLst/>
          </a:prstGeom>
        </p:spPr>
      </p:pic>
      <p:pic>
        <p:nvPicPr>
          <p:cNvPr id="9" name="Picture 8">
            <a:extLst>
              <a:ext uri="{FF2B5EF4-FFF2-40B4-BE49-F238E27FC236}">
                <a16:creationId xmlns:a16="http://schemas.microsoft.com/office/drawing/2014/main" id="{FA681831-8579-E944-80E4-96DA7DEF1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057" y="219154"/>
            <a:ext cx="5345995" cy="4207688"/>
          </a:xfrm>
          <a:prstGeom prst="rect">
            <a:avLst/>
          </a:prstGeom>
        </p:spPr>
      </p:pic>
    </p:spTree>
    <p:extLst>
      <p:ext uri="{BB962C8B-B14F-4D97-AF65-F5344CB8AC3E}">
        <p14:creationId xmlns:p14="http://schemas.microsoft.com/office/powerpoint/2010/main" val="3960052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lnSpc>
                <a:spcPct val="120000"/>
              </a:lnSpc>
              <a:spcBef>
                <a:spcPts val="0"/>
              </a:spcBef>
            </a:pPr>
            <a:r>
              <a:rPr lang="pt-BR" sz="2000" dirty="0">
                <a:latin typeface="Futura Condensed"/>
                <a:cs typeface="Futura Condensed"/>
              </a:rPr>
              <a:t>CLASSICAL MUSIC </a:t>
            </a:r>
            <a:r>
              <a:rPr lang="en-US" sz="2000" dirty="0">
                <a:latin typeface="Futura Condensed"/>
                <a:cs typeface="Futura Condensed"/>
              </a:rPr>
              <a:t>LINKS</a:t>
            </a:r>
          </a:p>
        </p:txBody>
      </p:sp>
      <p:sp>
        <p:nvSpPr>
          <p:cNvPr id="4" name="Content Placeholder 3"/>
          <p:cNvSpPr>
            <a:spLocks noGrp="1"/>
          </p:cNvSpPr>
          <p:nvPr>
            <p:ph sz="half" idx="2"/>
          </p:nvPr>
        </p:nvSpPr>
        <p:spPr>
          <a:xfrm>
            <a:off x="672757" y="1036595"/>
            <a:ext cx="7573329" cy="5464432"/>
          </a:xfrm>
        </p:spPr>
        <p:txBody>
          <a:bodyPr>
            <a:noAutofit/>
          </a:bodyPr>
          <a:lstStyle/>
          <a:p>
            <a:pPr marL="0" indent="0">
              <a:lnSpc>
                <a:spcPct val="120000"/>
              </a:lnSpc>
              <a:spcBef>
                <a:spcPts val="0"/>
              </a:spcBef>
              <a:buNone/>
            </a:pPr>
            <a:r>
              <a:rPr lang="nl-NL" sz="1200" b="1" dirty="0">
                <a:latin typeface="Abadi MT Condensed Light"/>
                <a:cs typeface="Abadi MT Condensed Light"/>
              </a:rPr>
              <a:t>Hervé Désarbre (France)</a:t>
            </a:r>
          </a:p>
          <a:p>
            <a:pPr marL="0" indent="0">
              <a:lnSpc>
                <a:spcPct val="120000"/>
              </a:lnSpc>
              <a:spcBef>
                <a:spcPts val="0"/>
              </a:spcBef>
              <a:buNone/>
            </a:pPr>
            <a:r>
              <a:rPr lang="nl-NL" sz="1200" b="1" dirty="0">
                <a:latin typeface="Abadi MT Condensed Light"/>
                <a:cs typeface="Abadi MT Condensed Light"/>
                <a:hlinkClick r:id="rId3"/>
              </a:rPr>
              <a:t>https://www.youtube.com/watch?v=MwCPYUN9hFU</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Martin Olsson (Sweden)</a:t>
            </a:r>
            <a:endParaRPr lang="nl-NL" sz="1200" b="1" dirty="0">
              <a:latin typeface="Abadi MT Condensed Light"/>
              <a:cs typeface="Abadi MT Condensed Light"/>
              <a:hlinkClick r:id="rId4"/>
            </a:endParaRPr>
          </a:p>
          <a:p>
            <a:pPr marL="0" indent="0">
              <a:lnSpc>
                <a:spcPct val="120000"/>
              </a:lnSpc>
              <a:spcBef>
                <a:spcPts val="0"/>
              </a:spcBef>
              <a:buNone/>
            </a:pPr>
            <a:r>
              <a:rPr lang="nl-NL" sz="1200" b="1" dirty="0">
                <a:latin typeface="Abadi MT Condensed Light"/>
                <a:cs typeface="Abadi MT Condensed Light"/>
                <a:hlinkClick r:id="rId4"/>
              </a:rPr>
              <a:t>https://www.youtube.com/watch?v=R9k_BfvZ7Ww&amp;app=desktop</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Jochen Lewitz (France)</a:t>
            </a:r>
          </a:p>
          <a:p>
            <a:pPr marL="0" indent="0">
              <a:lnSpc>
                <a:spcPct val="120000"/>
              </a:lnSpc>
              <a:spcBef>
                <a:spcPts val="0"/>
              </a:spcBef>
              <a:buNone/>
            </a:pPr>
            <a:r>
              <a:rPr lang="en-US" sz="1200" b="1" dirty="0">
                <a:latin typeface="Abadi MT Condensed Light"/>
                <a:cs typeface="Abadi MT Condensed Light"/>
                <a:hlinkClick r:id="rId5"/>
              </a:rPr>
              <a:t>https://www.facebook.com/watch/?v=2189128808078973</a:t>
            </a:r>
            <a:endParaRPr lang="en-US"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Bas Verboom (Netherlands)</a:t>
            </a:r>
          </a:p>
          <a:p>
            <a:pPr marL="0" indent="0">
              <a:lnSpc>
                <a:spcPct val="120000"/>
              </a:lnSpc>
              <a:spcBef>
                <a:spcPts val="0"/>
              </a:spcBef>
              <a:buNone/>
            </a:pPr>
            <a:r>
              <a:rPr lang="nl-NL" sz="1200" b="1" dirty="0">
                <a:latin typeface="Abadi MT Condensed Light"/>
                <a:cs typeface="Abadi MT Condensed Light"/>
                <a:hlinkClick r:id="rId6"/>
              </a:rPr>
              <a:t>https://www.youtube.com/watch?v=UK5mic4oPq0</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John Paradowski (United States)</a:t>
            </a:r>
          </a:p>
          <a:p>
            <a:pPr marL="0" indent="0">
              <a:lnSpc>
                <a:spcPct val="120000"/>
              </a:lnSpc>
              <a:spcBef>
                <a:spcPts val="0"/>
              </a:spcBef>
              <a:buNone/>
            </a:pPr>
            <a:r>
              <a:rPr lang="nl-NL" sz="1200" b="1" dirty="0">
                <a:latin typeface="Abadi MT Condensed Light"/>
                <a:cs typeface="Abadi MT Condensed Light"/>
                <a:hlinkClick r:id="rId7"/>
              </a:rPr>
              <a:t>https://www.youtube.com/watch?v=jxreLpXkkRA</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Alberto Salimbeni (Germany)</a:t>
            </a:r>
          </a:p>
          <a:p>
            <a:pPr marL="0" indent="0">
              <a:lnSpc>
                <a:spcPct val="120000"/>
              </a:lnSpc>
              <a:spcBef>
                <a:spcPts val="0"/>
              </a:spcBef>
              <a:buNone/>
            </a:pPr>
            <a:r>
              <a:rPr lang="nl-NL" sz="1200" b="1" dirty="0">
                <a:latin typeface="Abadi MT Condensed Light"/>
                <a:cs typeface="Abadi MT Condensed Light"/>
                <a:hlinkClick r:id="rId8"/>
              </a:rPr>
              <a:t>https://www.youtube.com/watch?v=F7BGkVlhimg</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Eric Cordé (France)</a:t>
            </a:r>
          </a:p>
          <a:p>
            <a:pPr marL="0" indent="0">
              <a:lnSpc>
                <a:spcPct val="120000"/>
              </a:lnSpc>
              <a:spcBef>
                <a:spcPts val="0"/>
              </a:spcBef>
              <a:buNone/>
            </a:pPr>
            <a:r>
              <a:rPr lang="nl-NL" sz="1200" b="1" dirty="0">
                <a:latin typeface="Abadi MT Condensed Light"/>
                <a:cs typeface="Abadi MT Condensed Light"/>
                <a:hlinkClick r:id="rId9"/>
              </a:rPr>
              <a:t>https://www.youtube.com/watch?v=6ZSCl6QlAug</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Patrick Hopper (Belgium)</a:t>
            </a:r>
          </a:p>
          <a:p>
            <a:pPr marL="0" indent="0">
              <a:lnSpc>
                <a:spcPct val="120000"/>
              </a:lnSpc>
              <a:spcBef>
                <a:spcPts val="0"/>
              </a:spcBef>
              <a:buNone/>
            </a:pPr>
            <a:r>
              <a:rPr lang="de-DE" sz="1200" b="1" dirty="0">
                <a:latin typeface="Abadi MT Condensed Light"/>
                <a:cs typeface="Abadi MT Condensed Light"/>
                <a:hlinkClick r:id="rId10"/>
              </a:rPr>
              <a:t>http://www.parochie-antonius-abt.nl/page.php?id=agenda</a:t>
            </a:r>
            <a:endParaRPr lang="de-DE" sz="1200" b="1" dirty="0">
              <a:latin typeface="Abadi MT Condensed Light"/>
              <a:cs typeface="Abadi MT Condensed Light"/>
            </a:endParaRPr>
          </a:p>
          <a:p>
            <a:pPr marL="0" indent="0">
              <a:lnSpc>
                <a:spcPct val="120000"/>
              </a:lnSpc>
              <a:spcBef>
                <a:spcPts val="0"/>
              </a:spcBef>
              <a:buNone/>
            </a:pPr>
            <a:r>
              <a:rPr lang="en-US" sz="1200" b="1" dirty="0">
                <a:latin typeface="Abadi MT Condensed Light"/>
                <a:cs typeface="Abadi MT Condensed Light"/>
              </a:rPr>
              <a:t>Martin Heini (Germany)</a:t>
            </a:r>
            <a:endParaRPr lang="de-DE" sz="1200" b="1" dirty="0">
              <a:latin typeface="Abadi MT Condensed Light"/>
              <a:cs typeface="Abadi MT Condensed Light"/>
            </a:endParaRPr>
          </a:p>
          <a:p>
            <a:pPr marL="0" indent="0">
              <a:lnSpc>
                <a:spcPct val="120000"/>
              </a:lnSpc>
              <a:spcBef>
                <a:spcPts val="0"/>
              </a:spcBef>
              <a:buNone/>
            </a:pPr>
            <a:r>
              <a:rPr lang="en-US" sz="1200" b="1" dirty="0">
                <a:latin typeface="Abadi MT Condensed Light"/>
                <a:cs typeface="Abadi MT Condensed Light"/>
                <a:hlinkClick r:id="rId11"/>
              </a:rPr>
              <a:t>https://www.youtube.com/watch?v=I0vyAasggcs</a:t>
            </a:r>
            <a:endParaRPr lang="en-US" sz="1200" b="1" dirty="0">
              <a:latin typeface="Abadi MT Condensed Light"/>
              <a:cs typeface="Abadi MT Condensed Light"/>
            </a:endParaRPr>
          </a:p>
          <a:p>
            <a:pPr marL="0" indent="0">
              <a:lnSpc>
                <a:spcPct val="120000"/>
              </a:lnSpc>
              <a:spcBef>
                <a:spcPts val="0"/>
              </a:spcBef>
              <a:buNone/>
            </a:pPr>
            <a:r>
              <a:rPr lang="en-US" sz="1200" b="1" dirty="0">
                <a:latin typeface="Abadi MT Condensed Light"/>
                <a:cs typeface="Abadi MT Condensed Light"/>
              </a:rPr>
              <a:t>Andres Laprida (Argentina)</a:t>
            </a:r>
          </a:p>
          <a:p>
            <a:pPr marL="0" indent="0">
              <a:lnSpc>
                <a:spcPct val="120000"/>
              </a:lnSpc>
              <a:spcBef>
                <a:spcPts val="0"/>
              </a:spcBef>
              <a:buNone/>
            </a:pPr>
            <a:r>
              <a:rPr lang="nl-NL" sz="1200" b="1" dirty="0">
                <a:latin typeface="Abadi MT Condensed Light"/>
                <a:cs typeface="Abadi MT Condensed Light"/>
                <a:hlinkClick r:id="rId12"/>
              </a:rPr>
              <a:t>https://www.youtube.com/watch?v=lfQ9xk180rw</a:t>
            </a:r>
            <a:endParaRPr lang="nl-NL" sz="1200" b="1" dirty="0">
              <a:latin typeface="Abadi MT Condensed Light"/>
              <a:cs typeface="Abadi MT Condensed Light"/>
            </a:endParaRPr>
          </a:p>
          <a:p>
            <a:pPr marL="0" indent="0">
              <a:lnSpc>
                <a:spcPct val="120000"/>
              </a:lnSpc>
              <a:spcBef>
                <a:spcPts val="0"/>
              </a:spcBef>
              <a:buNone/>
            </a:pPr>
            <a:r>
              <a:rPr lang="en-US" sz="1200" b="1" dirty="0">
                <a:latin typeface="Abadi MT Condensed Light"/>
                <a:cs typeface="Abadi MT Condensed Light"/>
                <a:hlinkClick r:id="rId13"/>
              </a:rPr>
              <a:t>https://soundcloud.com/andres-laprida</a:t>
            </a:r>
            <a:endParaRPr lang="en-US" sz="1200" b="1" dirty="0">
              <a:latin typeface="Abadi MT Condensed Light"/>
              <a:cs typeface="Abadi MT Condensed Light"/>
            </a:endParaRPr>
          </a:p>
          <a:p>
            <a:pPr marL="0" indent="0">
              <a:lnSpc>
                <a:spcPct val="120000"/>
              </a:lnSpc>
              <a:spcBef>
                <a:spcPts val="0"/>
              </a:spcBef>
              <a:buNone/>
            </a:pPr>
            <a:endParaRPr lang="en-US" sz="1400" dirty="0">
              <a:latin typeface="Abadi MT Condensed Light"/>
              <a:cs typeface="Abadi MT Condensed Light"/>
            </a:endParaRPr>
          </a:p>
        </p:txBody>
      </p:sp>
      <p:sp>
        <p:nvSpPr>
          <p:cNvPr id="5" name="TextBox 4"/>
          <p:cNvSpPr txBox="1"/>
          <p:nvPr/>
        </p:nvSpPr>
        <p:spPr>
          <a:xfrm>
            <a:off x="5581135" y="6370595"/>
            <a:ext cx="2697892" cy="400110"/>
          </a:xfrm>
          <a:prstGeom prst="rect">
            <a:avLst/>
          </a:prstGeom>
          <a:noFill/>
        </p:spPr>
        <p:txBody>
          <a:bodyPr wrap="square" rtlCol="0">
            <a:spAutoFit/>
          </a:bodyPr>
          <a:lstStyle/>
          <a:p>
            <a:pPr algn="ctr"/>
            <a:r>
              <a:rPr lang="en-US" sz="1000" dirty="0">
                <a:solidFill>
                  <a:schemeClr val="tx1">
                    <a:lumMod val="50000"/>
                    <a:lumOff val="50000"/>
                  </a:schemeClr>
                </a:solidFill>
                <a:latin typeface="Avenir Heavy"/>
                <a:cs typeface="Avenir Heavy"/>
              </a:rPr>
              <a:t>Contact: </a:t>
            </a:r>
            <a:r>
              <a:rPr lang="en-US" sz="1000" dirty="0" err="1">
                <a:solidFill>
                  <a:schemeClr val="tx1">
                    <a:lumMod val="50000"/>
                    <a:lumOff val="50000"/>
                  </a:schemeClr>
                </a:solidFill>
                <a:latin typeface="Avenir Heavy"/>
                <a:cs typeface="Avenir Heavy"/>
              </a:rPr>
              <a:t>aguamagica@gmail.com</a:t>
            </a:r>
            <a:endParaRPr lang="es-ES_tradnl" sz="1000" dirty="0">
              <a:solidFill>
                <a:schemeClr val="tx1">
                  <a:lumMod val="50000"/>
                  <a:lumOff val="50000"/>
                </a:schemeClr>
              </a:solidFill>
              <a:latin typeface="Avenir Heavy"/>
              <a:cs typeface="Avenir Heavy"/>
            </a:endParaRPr>
          </a:p>
          <a:p>
            <a:pPr algn="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46501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514" y="484094"/>
            <a:ext cx="7471273" cy="357721"/>
          </a:xfrm>
        </p:spPr>
        <p:txBody>
          <a:bodyPr/>
          <a:lstStyle/>
          <a:p>
            <a:pPr algn="ctr">
              <a:lnSpc>
                <a:spcPct val="120000"/>
              </a:lnSpc>
            </a:pPr>
            <a:r>
              <a:rPr lang="en-US" sz="2000" dirty="0">
                <a:latin typeface="Futura Condensed"/>
                <a:cs typeface="Futura Condensed"/>
              </a:rPr>
              <a:t>BIOGRAPHY</a:t>
            </a:r>
          </a:p>
        </p:txBody>
      </p:sp>
      <p:sp>
        <p:nvSpPr>
          <p:cNvPr id="10" name="Content Placeholder 9"/>
          <p:cNvSpPr>
            <a:spLocks noGrp="1"/>
          </p:cNvSpPr>
          <p:nvPr>
            <p:ph sz="half" idx="2"/>
          </p:nvPr>
        </p:nvSpPr>
        <p:spPr>
          <a:xfrm>
            <a:off x="655237" y="3665838"/>
            <a:ext cx="7402241" cy="2958757"/>
          </a:xfrm>
        </p:spPr>
        <p:txBody>
          <a:bodyPr>
            <a:normAutofit/>
          </a:bodyPr>
          <a:lstStyle/>
          <a:p>
            <a:pPr marL="0" indent="0" algn="just">
              <a:buNone/>
            </a:pPr>
            <a:r>
              <a:rPr lang="es-ES_tradnl" sz="1400" b="1" dirty="0">
                <a:latin typeface="Abadi MT Condensed Light"/>
                <a:cs typeface="Abadi MT Condensed Light"/>
              </a:rPr>
              <a:t>ANDRÉS LAPRIDA </a:t>
            </a:r>
            <a:r>
              <a:rPr lang="en-US" sz="1400" dirty="0">
                <a:latin typeface="Abadi MT Condensed Light"/>
                <a:cs typeface="Abadi MT Condensed Light"/>
              </a:rPr>
              <a:t>is a guitarist/composer from Argentina, who has achieved a remarkable exposure through a wide range of assignments. His prolific work as a performer, composer, and producer keeps earning a highly enthusiastic response from musicians, audience, and critics, ever since the great Brazilian music masters –Antonio Carlos Jobim, Vinicius de Moraes, and Toquinho introduced him to the public, at a very early age. </a:t>
            </a:r>
          </a:p>
          <a:p>
            <a:pPr marL="0" indent="0" algn="just">
              <a:buNone/>
            </a:pPr>
            <a:r>
              <a:rPr lang="en-US" sz="1400" dirty="0">
                <a:latin typeface="Abadi MT Condensed Light"/>
                <a:cs typeface="Abadi MT Condensed Light"/>
              </a:rPr>
              <a:t>With a very personal sound and technique, Mr. Laprida has taken his music around the world in a variety of contexts —concert halls, jazz festivals, theatre, music seminars, ballet, film, television, radio, and the recording industry.</a:t>
            </a:r>
          </a:p>
          <a:p>
            <a:pPr marL="0" indent="0" algn="just">
              <a:buNone/>
            </a:pPr>
            <a:r>
              <a:rPr lang="en-US" sz="1400" dirty="0">
                <a:latin typeface="Abadi MT Condensed Light"/>
                <a:cs typeface="Abadi MT Condensed Light"/>
              </a:rPr>
              <a:t>Current live performances include “Brazilian Jazz &amp; Tango – Tribute to Jobim &amp; Piazzolla”, “Os Afrosambas – Tribute to Baden Powell &amp; Vinicius de Moraes”, “Bésame Mucho – Latin Guitar Fest”, and “Girl From Ipanema: The Next Generation”.</a:t>
            </a:r>
          </a:p>
        </p:txBody>
      </p:sp>
      <p:sp>
        <p:nvSpPr>
          <p:cNvPr id="5" name="TextBox 4"/>
          <p:cNvSpPr txBox="1"/>
          <p:nvPr/>
        </p:nvSpPr>
        <p:spPr>
          <a:xfrm>
            <a:off x="5581135" y="6370595"/>
            <a:ext cx="2697892" cy="400110"/>
          </a:xfrm>
          <a:prstGeom prst="rect">
            <a:avLst/>
          </a:prstGeom>
          <a:noFill/>
        </p:spPr>
        <p:txBody>
          <a:bodyPr wrap="square" rtlCol="0">
            <a:spAutoFit/>
          </a:bodyPr>
          <a:lstStyle/>
          <a:p>
            <a:pPr algn="ctr"/>
            <a:r>
              <a:rPr lang="en-US" sz="1000" dirty="0">
                <a:solidFill>
                  <a:schemeClr val="tx1">
                    <a:lumMod val="50000"/>
                    <a:lumOff val="50000"/>
                  </a:schemeClr>
                </a:solidFill>
                <a:latin typeface="Avenir Heavy"/>
                <a:cs typeface="Avenir Heavy"/>
              </a:rPr>
              <a:t>Contact: </a:t>
            </a:r>
            <a:r>
              <a:rPr lang="en-US" sz="1000" dirty="0" err="1">
                <a:solidFill>
                  <a:schemeClr val="tx1">
                    <a:lumMod val="50000"/>
                    <a:lumOff val="50000"/>
                  </a:schemeClr>
                </a:solidFill>
                <a:latin typeface="Avenir Heavy"/>
                <a:cs typeface="Avenir Heavy"/>
              </a:rPr>
              <a:t>aguamagica@gmail.com</a:t>
            </a:r>
            <a:endParaRPr lang="es-ES_tradnl" sz="1000" dirty="0">
              <a:solidFill>
                <a:schemeClr val="tx1">
                  <a:lumMod val="50000"/>
                  <a:lumOff val="50000"/>
                </a:schemeClr>
              </a:solidFill>
              <a:latin typeface="Avenir Heavy"/>
              <a:cs typeface="Avenir Heavy"/>
            </a:endParaRPr>
          </a:p>
          <a:p>
            <a:pPr algn="r"/>
            <a:endParaRPr lang="en-US" sz="1000" dirty="0">
              <a:solidFill>
                <a:schemeClr val="tx1">
                  <a:lumMod val="50000"/>
                  <a:lumOff val="50000"/>
                </a:schemeClr>
              </a:solidFill>
            </a:endParaRPr>
          </a:p>
        </p:txBody>
      </p:sp>
      <p:pic>
        <p:nvPicPr>
          <p:cNvPr id="4" name="Picture 3">
            <a:extLst>
              <a:ext uri="{FF2B5EF4-FFF2-40B4-BE49-F238E27FC236}">
                <a16:creationId xmlns:a16="http://schemas.microsoft.com/office/drawing/2014/main" id="{B0BC1C3C-F257-DA44-8FD6-DDDC2E10C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252" y="1035895"/>
            <a:ext cx="2224210" cy="2435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8025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608009"/>
          </a:xfrm>
        </p:spPr>
        <p:txBody>
          <a:bodyPr/>
          <a:lstStyle/>
          <a:p>
            <a:pPr marL="0" indent="0" algn="ctr">
              <a:lnSpc>
                <a:spcPct val="120000"/>
              </a:lnSpc>
              <a:spcBef>
                <a:spcPts val="0"/>
              </a:spcBef>
            </a:pPr>
            <a:r>
              <a:rPr lang="en-US" sz="2000" dirty="0">
                <a:latin typeface="Futura Condensed"/>
                <a:cs typeface="Futura Condensed"/>
              </a:rPr>
              <a:t>CONCERTS</a:t>
            </a:r>
            <a:endParaRPr lang="en-US" sz="1400" dirty="0">
              <a:latin typeface="Futura Condensed"/>
              <a:cs typeface="Futura Condensed"/>
            </a:endParaRPr>
          </a:p>
        </p:txBody>
      </p:sp>
      <p:sp>
        <p:nvSpPr>
          <p:cNvPr id="3" name="Content Placeholder 2"/>
          <p:cNvSpPr>
            <a:spLocks noGrp="1"/>
          </p:cNvSpPr>
          <p:nvPr>
            <p:ph sz="half" idx="1"/>
          </p:nvPr>
        </p:nvSpPr>
        <p:spPr>
          <a:xfrm>
            <a:off x="1029730" y="1057779"/>
            <a:ext cx="2216851" cy="5034060"/>
          </a:xfrm>
        </p:spPr>
        <p:txBody>
          <a:bodyPr>
            <a:noAutofit/>
          </a:bodyPr>
          <a:lstStyle/>
          <a:p>
            <a:pPr marL="0" indent="0">
              <a:lnSpc>
                <a:spcPct val="120000"/>
              </a:lnSpc>
              <a:spcBef>
                <a:spcPts val="0"/>
              </a:spcBef>
              <a:buNone/>
            </a:pPr>
            <a:r>
              <a:rPr lang="en-US" sz="1000" dirty="0">
                <a:solidFill>
                  <a:srgbClr val="772399"/>
                </a:solidFill>
                <a:latin typeface="Futura Condensed"/>
                <a:cs typeface="Futura Condensed"/>
              </a:rPr>
              <a:t>USA</a:t>
            </a:r>
          </a:p>
          <a:p>
            <a:pPr marL="0" indent="0">
              <a:lnSpc>
                <a:spcPct val="120000"/>
              </a:lnSpc>
              <a:spcBef>
                <a:spcPts val="0"/>
              </a:spcBef>
              <a:buNone/>
            </a:pPr>
            <a:r>
              <a:rPr lang="en-US" sz="1000" dirty="0">
                <a:latin typeface="Abadi MT Condensed Light"/>
                <a:cs typeface="Abadi MT Condensed Light"/>
              </a:rPr>
              <a:t>The Blue Note, NYC</a:t>
            </a:r>
            <a:br>
              <a:rPr lang="en-US" sz="1000" dirty="0">
                <a:latin typeface="Abadi MT Condensed Light"/>
                <a:cs typeface="Abadi MT Condensed Light"/>
              </a:rPr>
            </a:br>
            <a:r>
              <a:rPr lang="en-US" sz="1000" dirty="0">
                <a:latin typeface="Abadi MT Condensed Light"/>
                <a:cs typeface="Abadi MT Condensed Light"/>
              </a:rPr>
              <a:t>B.B. King, NYC</a:t>
            </a:r>
            <a:br>
              <a:rPr lang="en-US" sz="1000" dirty="0">
                <a:latin typeface="Abadi MT Condensed Light"/>
                <a:cs typeface="Abadi MT Condensed Light"/>
              </a:rPr>
            </a:br>
            <a:r>
              <a:rPr lang="en-US" sz="1000" dirty="0">
                <a:latin typeface="Abadi MT Condensed Light"/>
                <a:cs typeface="Abadi MT Condensed Light"/>
              </a:rPr>
              <a:t>Café Wha?</a:t>
            </a:r>
            <a:br>
              <a:rPr lang="en-US" sz="1000" dirty="0">
                <a:latin typeface="Abadi MT Condensed Light"/>
                <a:cs typeface="Abadi MT Condensed Light"/>
              </a:rPr>
            </a:br>
            <a:r>
              <a:rPr lang="en-US" sz="1000" dirty="0">
                <a:latin typeface="Abadi MT Condensed Light"/>
                <a:cs typeface="Abadi MT Condensed Light"/>
              </a:rPr>
              <a:t>Drom, NYC</a:t>
            </a:r>
            <a:br>
              <a:rPr lang="en-US" sz="1000" dirty="0">
                <a:latin typeface="Abadi MT Condensed Light"/>
                <a:cs typeface="Abadi MT Condensed Light"/>
              </a:rPr>
            </a:br>
            <a:r>
              <a:rPr lang="en-US" sz="1000" dirty="0">
                <a:latin typeface="Abadi MT Condensed Light"/>
                <a:cs typeface="Abadi MT Condensed Light"/>
              </a:rPr>
              <a:t>The Highline Ballroom, NYC</a:t>
            </a:r>
            <a:br>
              <a:rPr lang="en-US" sz="1000" dirty="0">
                <a:latin typeface="Abadi MT Condensed Light"/>
                <a:cs typeface="Abadi MT Condensed Light"/>
              </a:rPr>
            </a:br>
            <a:r>
              <a:rPr lang="en-US" sz="1000" dirty="0">
                <a:latin typeface="Abadi MT Condensed Light"/>
                <a:cs typeface="Abadi MT Condensed Light"/>
              </a:rPr>
              <a:t>The Village Vanguard, NYC</a:t>
            </a:r>
            <a:br>
              <a:rPr lang="en-US" sz="1000" dirty="0">
                <a:latin typeface="Abadi MT Condensed Light"/>
                <a:cs typeface="Abadi MT Condensed Light"/>
              </a:rPr>
            </a:br>
            <a:r>
              <a:rPr lang="en-US" sz="1000" dirty="0">
                <a:latin typeface="Abadi MT Condensed Light"/>
                <a:cs typeface="Abadi MT Condensed Light"/>
              </a:rPr>
              <a:t>La Mama Theater, NYC</a:t>
            </a:r>
            <a:br>
              <a:rPr lang="en-US" sz="1000" dirty="0">
                <a:latin typeface="Abadi MT Condensed Light"/>
                <a:cs typeface="Abadi MT Condensed Light"/>
              </a:rPr>
            </a:br>
            <a:r>
              <a:rPr lang="en-US" sz="1000" dirty="0">
                <a:latin typeface="Abadi MT Condensed Light"/>
                <a:cs typeface="Abadi MT Condensed Light"/>
              </a:rPr>
              <a:t>Birdland, NYC</a:t>
            </a:r>
            <a:br>
              <a:rPr lang="en-US" sz="1000" dirty="0">
                <a:latin typeface="Abadi MT Condensed Light"/>
                <a:cs typeface="Abadi MT Condensed Light"/>
              </a:rPr>
            </a:br>
            <a:r>
              <a:rPr lang="en-US" sz="1000" dirty="0">
                <a:latin typeface="Abadi MT Condensed Light"/>
                <a:cs typeface="Abadi MT Condensed Light"/>
              </a:rPr>
              <a:t>The Rainbow Room, NYC</a:t>
            </a:r>
            <a:br>
              <a:rPr lang="en-US" sz="1000" dirty="0">
                <a:latin typeface="Abadi MT Condensed Light"/>
                <a:cs typeface="Abadi MT Condensed Light"/>
              </a:rPr>
            </a:br>
            <a:r>
              <a:rPr lang="en-US" sz="1000" dirty="0">
                <a:latin typeface="Abadi MT Condensed Light"/>
                <a:cs typeface="Abadi MT Condensed Light"/>
              </a:rPr>
              <a:t>Tavern on the Green (Flamenco!), NYC</a:t>
            </a:r>
            <a:br>
              <a:rPr lang="en-US" sz="1000" dirty="0">
                <a:latin typeface="Abadi MT Condensed Light"/>
                <a:cs typeface="Abadi MT Condensed Light"/>
              </a:rPr>
            </a:br>
            <a:r>
              <a:rPr lang="es-ES_tradnl" sz="1000" dirty="0">
                <a:latin typeface="Abadi MT Condensed Light"/>
                <a:cs typeface="Abadi MT Condensed Light"/>
              </a:rPr>
              <a:t>Subrosa, NYC</a:t>
            </a:r>
            <a:br>
              <a:rPr lang="es-ES_tradnl" sz="1000" dirty="0">
                <a:latin typeface="Abadi MT Condensed Light"/>
                <a:cs typeface="Abadi MT Condensed Light"/>
              </a:rPr>
            </a:br>
            <a:r>
              <a:rPr lang="it-IT" sz="1000" dirty="0">
                <a:latin typeface="Abadi MT Condensed Light"/>
                <a:cs typeface="Abadi MT Condensed Light"/>
              </a:rPr>
              <a:t>Nell’s, NYC</a:t>
            </a:r>
            <a:br>
              <a:rPr lang="it-IT" sz="1000" dirty="0">
                <a:latin typeface="Abadi MT Condensed Light"/>
                <a:cs typeface="Abadi MT Condensed Light"/>
              </a:rPr>
            </a:br>
            <a:r>
              <a:rPr lang="en-US" sz="1000" dirty="0">
                <a:latin typeface="Abadi MT Condensed Light"/>
                <a:cs typeface="Abadi MT Condensed Light"/>
              </a:rPr>
              <a:t>The Queens Library, NY</a:t>
            </a:r>
            <a:br>
              <a:rPr lang="en-US" sz="1000" dirty="0">
                <a:latin typeface="Abadi MT Condensed Light"/>
                <a:cs typeface="Abadi MT Condensed Light"/>
              </a:rPr>
            </a:br>
            <a:r>
              <a:rPr lang="en-US" sz="1000" dirty="0">
                <a:latin typeface="Abadi MT Condensed Light"/>
                <a:cs typeface="Abadi MT Condensed Light"/>
              </a:rPr>
              <a:t>The Knitting Factory, NYC</a:t>
            </a:r>
            <a:br>
              <a:rPr lang="en-US" sz="1000" dirty="0">
                <a:latin typeface="Abadi MT Condensed Light"/>
                <a:cs typeface="Abadi MT Condensed Light"/>
              </a:rPr>
            </a:br>
            <a:r>
              <a:rPr lang="nl-NL" sz="1000" dirty="0">
                <a:latin typeface="Abadi MT Condensed Light"/>
                <a:cs typeface="Abadi MT Condensed Light"/>
              </a:rPr>
              <a:t>Sweetwater’s, NYC</a:t>
            </a:r>
            <a:br>
              <a:rPr lang="en-US" sz="1000" dirty="0">
                <a:latin typeface="Abadi MT Condensed Light"/>
                <a:cs typeface="Abadi MT Condensed Light"/>
              </a:rPr>
            </a:br>
            <a:r>
              <a:rPr lang="en-US" sz="1000" dirty="0">
                <a:latin typeface="Abadi MT Condensed Light"/>
                <a:cs typeface="Abadi MT Condensed Light"/>
              </a:rPr>
              <a:t>Hot Nights, Cool Sounds, NYC</a:t>
            </a:r>
            <a:br>
              <a:rPr lang="tr-TR" sz="1000" dirty="0">
                <a:latin typeface="Abadi MT Condensed Light"/>
                <a:cs typeface="Abadi MT Condensed Light"/>
              </a:rPr>
            </a:br>
            <a:r>
              <a:rPr lang="tr-TR" sz="1000" dirty="0">
                <a:latin typeface="Abadi MT Condensed Light"/>
                <a:cs typeface="Abadi MT Condensed Light"/>
              </a:rPr>
              <a:t>Summer Fest, Fort Tryon Park, NYC</a:t>
            </a:r>
            <a:br>
              <a:rPr lang="tr-TR" sz="1000" dirty="0">
                <a:latin typeface="Abadi MT Condensed Light"/>
                <a:cs typeface="Abadi MT Condensed Light"/>
              </a:rPr>
            </a:br>
            <a:r>
              <a:rPr lang="en-US" sz="1000" dirty="0">
                <a:latin typeface="Abadi MT Condensed Light"/>
                <a:cs typeface="Abadi MT Condensed Light"/>
              </a:rPr>
              <a:t>The Town Hall, NYC</a:t>
            </a:r>
            <a:br>
              <a:rPr lang="en-US" sz="1000" dirty="0">
                <a:latin typeface="Abadi MT Condensed Light"/>
                <a:cs typeface="Abadi MT Condensed Light"/>
              </a:rPr>
            </a:br>
            <a:r>
              <a:rPr lang="en-US" sz="1000" dirty="0">
                <a:latin typeface="Abadi MT Condensed Light"/>
                <a:cs typeface="Abadi MT Condensed Light"/>
              </a:rPr>
              <a:t>The Metropolitan Museum, NYC</a:t>
            </a:r>
            <a:br>
              <a:rPr lang="en-US" sz="1000" dirty="0">
                <a:latin typeface="Abadi MT Condensed Light"/>
                <a:cs typeface="Abadi MT Condensed Light"/>
              </a:rPr>
            </a:br>
            <a:r>
              <a:rPr lang="de-DE" sz="1000" dirty="0">
                <a:latin typeface="Abadi MT Condensed Light"/>
                <a:cs typeface="Abadi MT Condensed Light"/>
              </a:rPr>
              <a:t>The Guggenheim Museum, NYC</a:t>
            </a:r>
            <a:br>
              <a:rPr lang="de-DE" sz="1000" dirty="0">
                <a:latin typeface="Abadi MT Condensed Light"/>
                <a:cs typeface="Abadi MT Condensed Light"/>
              </a:rPr>
            </a:br>
            <a:r>
              <a:rPr lang="de-DE" sz="1000" dirty="0">
                <a:latin typeface="Abadi MT Condensed Light"/>
                <a:cs typeface="Abadi MT Condensed Light"/>
              </a:rPr>
              <a:t>Lee Strasberg Actor‘s Studio, NYC</a:t>
            </a:r>
            <a:br>
              <a:rPr lang="de-DE" sz="1000" dirty="0">
                <a:latin typeface="Abadi MT Condensed Light"/>
                <a:cs typeface="Abadi MT Condensed Light"/>
              </a:rPr>
            </a:br>
            <a:r>
              <a:rPr lang="fr-FR" sz="1000" dirty="0">
                <a:latin typeface="Abadi MT Condensed Light"/>
                <a:cs typeface="Abadi MT Condensed Light"/>
              </a:rPr>
              <a:t>La Belle Epoque, NYC</a:t>
            </a:r>
            <a:br>
              <a:rPr lang="fr-FR" sz="1000" dirty="0">
                <a:latin typeface="Abadi MT Condensed Light"/>
                <a:cs typeface="Abadi MT Condensed Light"/>
              </a:rPr>
            </a:br>
            <a:r>
              <a:rPr lang="en-US" sz="1000" dirty="0">
                <a:latin typeface="Abadi MT Condensed Light"/>
                <a:cs typeface="Abadi MT Condensed Light"/>
              </a:rPr>
              <a:t>Lower Manhattan Concert for the Arts, NYC</a:t>
            </a:r>
            <a:br>
              <a:rPr lang="en-US" sz="1000" dirty="0">
                <a:latin typeface="Abadi MT Condensed Light"/>
                <a:cs typeface="Abadi MT Condensed Light"/>
              </a:rPr>
            </a:br>
            <a:r>
              <a:rPr lang="de-DE" sz="1000" dirty="0">
                <a:latin typeface="Abadi MT Condensed Light"/>
                <a:cs typeface="Abadi MT Condensed Light"/>
              </a:rPr>
              <a:t>Baruch College, NYC</a:t>
            </a:r>
            <a:br>
              <a:rPr lang="de-DE" sz="1000" dirty="0">
                <a:latin typeface="Abadi MT Condensed Light"/>
                <a:cs typeface="Abadi MT Condensed Light"/>
              </a:rPr>
            </a:br>
            <a:r>
              <a:rPr lang="en-US" sz="1000" dirty="0">
                <a:latin typeface="Abadi MT Condensed Light"/>
                <a:cs typeface="Abadi MT Condensed Light"/>
              </a:rPr>
              <a:t>University of Yale, Connecticut</a:t>
            </a:r>
          </a:p>
          <a:p>
            <a:pPr marL="0" indent="0">
              <a:lnSpc>
                <a:spcPct val="120000"/>
              </a:lnSpc>
              <a:spcBef>
                <a:spcPts val="0"/>
              </a:spcBef>
              <a:buNone/>
            </a:pPr>
            <a:r>
              <a:rPr lang="en-US" sz="1000" dirty="0">
                <a:latin typeface="Abadi MT Condensed Light"/>
                <a:cs typeface="Abadi MT Condensed Light"/>
              </a:rPr>
              <a:t>The Blue Note Jazz Festival 2014, NYC</a:t>
            </a:r>
          </a:p>
          <a:p>
            <a:pPr marL="0" indent="0">
              <a:lnSpc>
                <a:spcPct val="120000"/>
              </a:lnSpc>
              <a:spcBef>
                <a:spcPts val="0"/>
              </a:spcBef>
              <a:buNone/>
            </a:pPr>
            <a:br>
              <a:rPr lang="en-US" sz="1000" dirty="0">
                <a:latin typeface="Abadi MT Condensed Light"/>
                <a:cs typeface="Abadi MT Condensed Light"/>
              </a:rPr>
            </a:br>
            <a:endParaRPr lang="en-US" sz="1000" dirty="0">
              <a:latin typeface="Calibri"/>
              <a:cs typeface="Calibri"/>
            </a:endParaRPr>
          </a:p>
        </p:txBody>
      </p:sp>
      <p:sp>
        <p:nvSpPr>
          <p:cNvPr id="4" name="Content Placeholder 3"/>
          <p:cNvSpPr>
            <a:spLocks noGrp="1"/>
          </p:cNvSpPr>
          <p:nvPr>
            <p:ph sz="half" idx="2"/>
          </p:nvPr>
        </p:nvSpPr>
        <p:spPr>
          <a:xfrm>
            <a:off x="3246581" y="1057777"/>
            <a:ext cx="2519906" cy="5182383"/>
          </a:xfrm>
        </p:spPr>
        <p:txBody>
          <a:bodyPr>
            <a:noAutofit/>
          </a:bodyPr>
          <a:lstStyle/>
          <a:p>
            <a:pPr marL="0" indent="0">
              <a:lnSpc>
                <a:spcPct val="120000"/>
              </a:lnSpc>
              <a:spcBef>
                <a:spcPts val="0"/>
              </a:spcBef>
              <a:buNone/>
            </a:pPr>
            <a:r>
              <a:rPr lang="en-US" sz="1000" dirty="0">
                <a:latin typeface="Abadi MT Condensed Light"/>
                <a:cs typeface="Abadi MT Condensed Light"/>
              </a:rPr>
              <a:t>The Blue Note Jazz Festival 2015, NYC</a:t>
            </a:r>
          </a:p>
          <a:p>
            <a:pPr marL="0" indent="0">
              <a:lnSpc>
                <a:spcPct val="120000"/>
              </a:lnSpc>
              <a:spcBef>
                <a:spcPts val="0"/>
              </a:spcBef>
              <a:buNone/>
            </a:pPr>
            <a:r>
              <a:rPr lang="en-US" sz="1000" dirty="0">
                <a:latin typeface="Abadi MT Condensed Light"/>
                <a:cs typeface="Abadi MT Condensed Light"/>
              </a:rPr>
              <a:t>The Blue Note Jazz Festival 2016, NYC</a:t>
            </a:r>
          </a:p>
          <a:p>
            <a:pPr marL="0" indent="0">
              <a:lnSpc>
                <a:spcPct val="120000"/>
              </a:lnSpc>
              <a:spcBef>
                <a:spcPts val="0"/>
              </a:spcBef>
              <a:buNone/>
            </a:pPr>
            <a:r>
              <a:rPr lang="en-US" sz="1000" dirty="0">
                <a:latin typeface="Abadi MT Condensed Light"/>
                <a:cs typeface="Abadi MT Condensed Light"/>
              </a:rPr>
              <a:t>The Blue Note Jazz Festival 2017, NYC</a:t>
            </a:r>
          </a:p>
          <a:p>
            <a:pPr marL="0" indent="0">
              <a:lnSpc>
                <a:spcPct val="120000"/>
              </a:lnSpc>
              <a:spcBef>
                <a:spcPts val="0"/>
              </a:spcBef>
              <a:buNone/>
            </a:pPr>
            <a:r>
              <a:rPr lang="en-US" sz="1000" dirty="0">
                <a:latin typeface="Abadi MT Condensed Light"/>
                <a:cs typeface="Abadi MT Condensed Light"/>
              </a:rPr>
              <a:t>Club Bonafide, NYC</a:t>
            </a:r>
          </a:p>
          <a:p>
            <a:pPr marL="0" indent="0">
              <a:lnSpc>
                <a:spcPct val="120000"/>
              </a:lnSpc>
              <a:spcBef>
                <a:spcPts val="0"/>
              </a:spcBef>
              <a:buNone/>
            </a:pPr>
            <a:r>
              <a:rPr lang="en-US" sz="1000" dirty="0">
                <a:latin typeface="Abadi MT Condensed Light"/>
                <a:cs typeface="Abadi MT Condensed Light"/>
              </a:rPr>
              <a:t>City Winery, NYC</a:t>
            </a:r>
          </a:p>
          <a:p>
            <a:pPr marL="0" indent="0">
              <a:lnSpc>
                <a:spcPct val="120000"/>
              </a:lnSpc>
              <a:spcBef>
                <a:spcPts val="0"/>
              </a:spcBef>
              <a:buNone/>
            </a:pPr>
            <a:r>
              <a:rPr lang="en-US" sz="1000" dirty="0">
                <a:latin typeface="Abadi MT Condensed Light"/>
                <a:cs typeface="Abadi MT Condensed Light"/>
              </a:rPr>
              <a:t>City Vineyard, NYC</a:t>
            </a:r>
          </a:p>
          <a:p>
            <a:pPr marL="0" indent="0">
              <a:lnSpc>
                <a:spcPct val="120000"/>
              </a:lnSpc>
              <a:spcBef>
                <a:spcPts val="0"/>
              </a:spcBef>
              <a:buNone/>
            </a:pPr>
            <a:endParaRPr lang="en-US" sz="1000" dirty="0">
              <a:latin typeface="Abadi MT Condensed Light"/>
              <a:cs typeface="Abadi MT Condensed Light"/>
            </a:endParaRPr>
          </a:p>
          <a:p>
            <a:pPr marL="0" indent="0">
              <a:lnSpc>
                <a:spcPct val="120000"/>
              </a:lnSpc>
              <a:spcBef>
                <a:spcPts val="0"/>
              </a:spcBef>
              <a:buNone/>
            </a:pPr>
            <a:r>
              <a:rPr lang="de-DE" sz="1000" dirty="0">
                <a:solidFill>
                  <a:schemeClr val="accent2">
                    <a:lumMod val="75000"/>
                    <a:lumOff val="25000"/>
                  </a:schemeClr>
                </a:solidFill>
                <a:latin typeface="Futura Condensed"/>
                <a:cs typeface="Futura Condensed"/>
              </a:rPr>
              <a:t>FRANCE</a:t>
            </a:r>
            <a:br>
              <a:rPr lang="de-DE" sz="1000" dirty="0">
                <a:latin typeface="Abadi MT Condensed Light"/>
                <a:cs typeface="Abadi MT Condensed Light"/>
              </a:rPr>
            </a:br>
            <a:r>
              <a:rPr lang="de-DE" sz="1000" dirty="0">
                <a:latin typeface="Abadi MT Condensed Light"/>
                <a:cs typeface="Abadi MT Condensed Light"/>
              </a:rPr>
              <a:t>La Madeleine Church, Paris</a:t>
            </a:r>
            <a:br>
              <a:rPr lang="de-DE" sz="1000" dirty="0">
                <a:latin typeface="Abadi MT Condensed Light"/>
                <a:cs typeface="Abadi MT Condensed Light"/>
              </a:rPr>
            </a:br>
            <a:r>
              <a:rPr lang="nl-NL" sz="1000" dirty="0">
                <a:latin typeface="Abadi MT Condensed Light"/>
                <a:cs typeface="Abadi MT Condensed Light"/>
              </a:rPr>
              <a:t>Notre Dame de Val de Grace, Paris</a:t>
            </a:r>
            <a:br>
              <a:rPr lang="nl-NL" sz="1000" dirty="0">
                <a:latin typeface="Abadi MT Condensed Light"/>
                <a:cs typeface="Abadi MT Condensed Light"/>
              </a:rPr>
            </a:br>
            <a:endParaRPr lang="nl-NL" sz="1000" dirty="0">
              <a:latin typeface="Abadi MT Condensed Light"/>
              <a:cs typeface="Abadi MT Condensed Light"/>
            </a:endParaRPr>
          </a:p>
          <a:p>
            <a:pPr marL="0" indent="0">
              <a:lnSpc>
                <a:spcPct val="120000"/>
              </a:lnSpc>
              <a:spcBef>
                <a:spcPts val="0"/>
              </a:spcBef>
              <a:buNone/>
            </a:pPr>
            <a:r>
              <a:rPr lang="en-US" sz="1000" dirty="0">
                <a:solidFill>
                  <a:srgbClr val="772399"/>
                </a:solidFill>
                <a:latin typeface="Futura Condensed"/>
                <a:cs typeface="Futura Condensed"/>
              </a:rPr>
              <a:t>CANADA</a:t>
            </a:r>
            <a:br>
              <a:rPr lang="en-US" sz="1000" dirty="0">
                <a:latin typeface="Abadi MT Condensed Light"/>
                <a:cs typeface="Abadi MT Condensed Light"/>
              </a:rPr>
            </a:br>
            <a:r>
              <a:rPr lang="en-US" sz="1000" dirty="0">
                <a:latin typeface="Abadi MT Condensed Light"/>
                <a:cs typeface="Abadi MT Condensed Light"/>
              </a:rPr>
              <a:t>The University of Guelph, Toronto</a:t>
            </a:r>
            <a:br>
              <a:rPr lang="en-US" sz="1000" dirty="0">
                <a:latin typeface="Abadi MT Condensed Light"/>
                <a:cs typeface="Abadi MT Condensed Light"/>
              </a:rPr>
            </a:br>
            <a:r>
              <a:rPr lang="es-ES_tradnl" sz="1000" dirty="0">
                <a:latin typeface="Abadi MT Condensed Light"/>
                <a:cs typeface="Abadi MT Condensed Light"/>
              </a:rPr>
              <a:t>Silver Peso Club, Toronto</a:t>
            </a:r>
          </a:p>
          <a:p>
            <a:pPr marL="0" indent="0">
              <a:lnSpc>
                <a:spcPct val="120000"/>
              </a:lnSpc>
              <a:spcBef>
                <a:spcPts val="0"/>
              </a:spcBef>
              <a:buNone/>
            </a:pPr>
            <a:br>
              <a:rPr lang="es-ES_tradnl" sz="1000" dirty="0">
                <a:latin typeface="Abadi MT Condensed Light"/>
                <a:cs typeface="Abadi MT Condensed Light"/>
              </a:rPr>
            </a:br>
            <a:r>
              <a:rPr lang="en-US" sz="1000" dirty="0">
                <a:solidFill>
                  <a:srgbClr val="772399"/>
                </a:solidFill>
                <a:latin typeface="Futura Condensed"/>
                <a:cs typeface="Futura Condensed"/>
              </a:rPr>
              <a:t>NORWAY</a:t>
            </a:r>
            <a:br>
              <a:rPr lang="en-US" sz="1000" dirty="0">
                <a:latin typeface="Abadi MT Condensed Light"/>
                <a:cs typeface="Abadi MT Condensed Light"/>
              </a:rPr>
            </a:br>
            <a:r>
              <a:rPr lang="nb-NO" sz="1000" b="1" dirty="0">
                <a:latin typeface="Abadi MT Condensed Light"/>
                <a:cs typeface="Abadi MT Condensed Light"/>
              </a:rPr>
              <a:t>Sting </a:t>
            </a:r>
            <a:r>
              <a:rPr lang="nb-NO" sz="1000" dirty="0">
                <a:latin typeface="Abadi MT Condensed Light"/>
                <a:cs typeface="Abadi MT Condensed Light"/>
              </a:rPr>
              <a:t>(con </a:t>
            </a:r>
            <a:r>
              <a:rPr lang="nb-NO" sz="1000" b="1" dirty="0">
                <a:latin typeface="Abadi MT Condensed Light"/>
                <a:cs typeface="Abadi MT Condensed Light"/>
              </a:rPr>
              <a:t>Leo Sujatovich)</a:t>
            </a:r>
            <a:r>
              <a:rPr lang="nb-NO" sz="1000" dirty="0">
                <a:latin typeface="Abadi MT Condensed Light"/>
                <a:cs typeface="Abadi MT Condensed Light"/>
              </a:rPr>
              <a:t>, Stavanger </a:t>
            </a:r>
            <a:br>
              <a:rPr lang="nb-NO" sz="1000" dirty="0">
                <a:latin typeface="Abadi MT Condensed Light"/>
                <a:cs typeface="Abadi MT Condensed Light"/>
              </a:rPr>
            </a:br>
            <a:r>
              <a:rPr lang="nb-NO" sz="1000" dirty="0">
                <a:latin typeface="Abadi MT Condensed Light"/>
                <a:cs typeface="Abadi MT Condensed Light"/>
              </a:rPr>
              <a:t>Musikkhogskolen, Stavanger </a:t>
            </a:r>
            <a:br>
              <a:rPr lang="en-US" sz="1000" dirty="0">
                <a:latin typeface="Abadi MT Condensed Light"/>
                <a:cs typeface="Abadi MT Condensed Light"/>
              </a:rPr>
            </a:br>
            <a:br>
              <a:rPr lang="en-US" sz="1000" dirty="0">
                <a:latin typeface="Abadi MT Condensed Light"/>
                <a:cs typeface="Abadi MT Condensed Light"/>
              </a:rPr>
            </a:br>
            <a:r>
              <a:rPr lang="en-US" sz="1000" dirty="0">
                <a:solidFill>
                  <a:srgbClr val="772399"/>
                </a:solidFill>
                <a:latin typeface="Futura Condensed"/>
                <a:cs typeface="Futura Condensed"/>
              </a:rPr>
              <a:t>BRAZIL</a:t>
            </a:r>
            <a:br>
              <a:rPr lang="en-US" sz="1000" dirty="0">
                <a:latin typeface="Abadi MT Condensed Light"/>
                <a:cs typeface="Abadi MT Condensed Light"/>
              </a:rPr>
            </a:br>
            <a:r>
              <a:rPr lang="pt-BR" sz="1000" dirty="0">
                <a:latin typeface="Abadi MT Condensed Light"/>
                <a:cs typeface="Abadi MT Condensed Light"/>
              </a:rPr>
              <a:t>Teatro Latinoamericano, Sao Paulo</a:t>
            </a:r>
            <a:br>
              <a:rPr lang="pt-BR" sz="1000" dirty="0">
                <a:latin typeface="Abadi MT Condensed Light"/>
                <a:cs typeface="Abadi MT Condensed Light"/>
              </a:rPr>
            </a:br>
            <a:r>
              <a:rPr lang="pt-BR" sz="1000" dirty="0">
                <a:latin typeface="Abadi MT Condensed Light"/>
                <a:cs typeface="Abadi MT Condensed Light"/>
              </a:rPr>
              <a:t>Teatro Tuca, Sao Paulo</a:t>
            </a:r>
            <a:br>
              <a:rPr lang="pt-BR" sz="1000" dirty="0">
                <a:latin typeface="Abadi MT Condensed Light"/>
                <a:cs typeface="Abadi MT Condensed Light"/>
              </a:rPr>
            </a:br>
            <a:r>
              <a:rPr lang="pt-BR" sz="1000" dirty="0">
                <a:latin typeface="Abadi MT Condensed Light"/>
                <a:cs typeface="Abadi MT Condensed Light"/>
              </a:rPr>
              <a:t>Chiko’s Bar, Rio de Janeiro</a:t>
            </a:r>
            <a:br>
              <a:rPr lang="pt-BR" sz="1000" dirty="0">
                <a:latin typeface="Abadi MT Condensed Light"/>
                <a:cs typeface="Abadi MT Condensed Light"/>
              </a:rPr>
            </a:br>
            <a:r>
              <a:rPr lang="pt-BR" sz="1000" dirty="0">
                <a:latin typeface="Abadi MT Condensed Light"/>
                <a:cs typeface="Abadi MT Condensed Light"/>
              </a:rPr>
              <a:t>Antonino’s Bar, Rio de Janeiro</a:t>
            </a:r>
          </a:p>
          <a:p>
            <a:pPr marL="0" indent="0">
              <a:lnSpc>
                <a:spcPct val="120000"/>
              </a:lnSpc>
              <a:spcBef>
                <a:spcPts val="0"/>
              </a:spcBef>
              <a:buNone/>
            </a:pPr>
            <a:endParaRPr lang="pt-BR" sz="1000" dirty="0">
              <a:latin typeface="Abadi MT Condensed Light"/>
              <a:cs typeface="Abadi MT Condensed Light"/>
            </a:endParaRPr>
          </a:p>
          <a:p>
            <a:pPr marL="0" indent="0">
              <a:lnSpc>
                <a:spcPct val="120000"/>
              </a:lnSpc>
              <a:spcBef>
                <a:spcPts val="0"/>
              </a:spcBef>
              <a:buNone/>
            </a:pPr>
            <a:r>
              <a:rPr lang="en-US" sz="1000" dirty="0">
                <a:solidFill>
                  <a:srgbClr val="772399"/>
                </a:solidFill>
                <a:latin typeface="Futura Condensed"/>
                <a:cs typeface="Futura Condensed"/>
              </a:rPr>
              <a:t>ITALY</a:t>
            </a:r>
            <a:br>
              <a:rPr lang="en-US" sz="1000" dirty="0">
                <a:latin typeface="Abadi MT Condensed Light"/>
                <a:cs typeface="Abadi MT Condensed Light"/>
              </a:rPr>
            </a:br>
            <a:r>
              <a:rPr lang="it-IT" sz="1000" dirty="0">
                <a:latin typeface="Abadi MT Condensed Light"/>
                <a:cs typeface="Abadi MT Condensed Light"/>
              </a:rPr>
              <a:t>Etna Jazz, 2000 (Catania)</a:t>
            </a:r>
            <a:br>
              <a:rPr lang="it-IT" sz="1000" dirty="0">
                <a:latin typeface="Abadi MT Condensed Light"/>
                <a:cs typeface="Abadi MT Condensed Light"/>
              </a:rPr>
            </a:br>
            <a:br>
              <a:rPr lang="it-IT" sz="1000" dirty="0">
                <a:latin typeface="Abadi MT Condensed Light"/>
                <a:cs typeface="Abadi MT Condensed Light"/>
              </a:rPr>
            </a:br>
            <a:br>
              <a:rPr lang="it-IT" sz="1000" dirty="0">
                <a:latin typeface="Abadi MT Condensed Light"/>
                <a:cs typeface="Abadi MT Condensed Light"/>
              </a:rPr>
            </a:br>
            <a:br>
              <a:rPr lang="it-IT" sz="1000" dirty="0">
                <a:latin typeface="Abadi MT Condensed Light"/>
                <a:cs typeface="Abadi MT Condensed Light"/>
              </a:rPr>
            </a:br>
            <a:endParaRPr lang="en-US" sz="1200" dirty="0">
              <a:latin typeface="Abadi MT Condensed Light"/>
              <a:cs typeface="Abadi MT Condensed Light"/>
            </a:endParaRPr>
          </a:p>
        </p:txBody>
      </p:sp>
      <p:sp>
        <p:nvSpPr>
          <p:cNvPr id="5" name="Content Placeholder 3"/>
          <p:cNvSpPr txBox="1">
            <a:spLocks/>
          </p:cNvSpPr>
          <p:nvPr/>
        </p:nvSpPr>
        <p:spPr>
          <a:xfrm>
            <a:off x="5478162" y="1051503"/>
            <a:ext cx="3370649" cy="5182383"/>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0" indent="0">
              <a:lnSpc>
                <a:spcPct val="120000"/>
              </a:lnSpc>
              <a:spcBef>
                <a:spcPts val="0"/>
              </a:spcBef>
              <a:buNone/>
            </a:pPr>
            <a:r>
              <a:rPr lang="it-IT" sz="1000" dirty="0">
                <a:latin typeface="Abadi MT Condensed Light"/>
                <a:cs typeface="Abadi MT Condensed Light"/>
              </a:rPr>
              <a:t>Mediterraneo Senza Frontera III, 2000 (Agrigento)</a:t>
            </a:r>
          </a:p>
          <a:p>
            <a:pPr marL="0" indent="0">
              <a:lnSpc>
                <a:spcPct val="120000"/>
              </a:lnSpc>
              <a:spcBef>
                <a:spcPts val="0"/>
              </a:spcBef>
              <a:buNone/>
            </a:pPr>
            <a:r>
              <a:rPr lang="it-IT" sz="1000" dirty="0">
                <a:latin typeface="Abadi MT Condensed Light"/>
                <a:cs typeface="Abadi MT Condensed Light"/>
              </a:rPr>
              <a:t>Catania Jazz, 2001 (Catania)</a:t>
            </a:r>
          </a:p>
          <a:p>
            <a:pPr marL="0" indent="0">
              <a:lnSpc>
                <a:spcPct val="120000"/>
              </a:lnSpc>
              <a:spcBef>
                <a:spcPts val="0"/>
              </a:spcBef>
              <a:buNone/>
            </a:pPr>
            <a:r>
              <a:rPr lang="it-IT" sz="1000" dirty="0">
                <a:latin typeface="Abadi MT Condensed Light"/>
                <a:cs typeface="Abadi MT Condensed Light"/>
              </a:rPr>
              <a:t>Adrano Jazz, 2002 (Adrano)</a:t>
            </a:r>
            <a:br>
              <a:rPr lang="it-IT" sz="1000" dirty="0">
                <a:latin typeface="Abadi MT Condensed Light"/>
                <a:cs typeface="Abadi MT Condensed Light"/>
              </a:rPr>
            </a:br>
            <a:r>
              <a:rPr lang="it-IT" sz="1000" dirty="0">
                <a:latin typeface="Abadi MT Condensed Light"/>
                <a:cs typeface="Abadi MT Condensed Light"/>
              </a:rPr>
              <a:t>Club Della Stampa, 2002 (Catania)</a:t>
            </a:r>
            <a:br>
              <a:rPr lang="it-IT" sz="1000" dirty="0">
                <a:latin typeface="Abadi MT Condensed Light"/>
                <a:cs typeface="Abadi MT Condensed Light"/>
              </a:rPr>
            </a:br>
            <a:r>
              <a:rPr lang="it-IT" sz="1000" dirty="0">
                <a:latin typeface="Abadi MT Condensed Light"/>
                <a:cs typeface="Abadi MT Condensed Light"/>
              </a:rPr>
              <a:t>Festa di Lapis, 2001 (Catania)</a:t>
            </a:r>
            <a:br>
              <a:rPr lang="it-IT" sz="1000" dirty="0">
                <a:latin typeface="Abadi MT Condensed Light"/>
                <a:cs typeface="Abadi MT Condensed Light"/>
              </a:rPr>
            </a:br>
            <a:r>
              <a:rPr lang="it-IT" sz="1000" dirty="0">
                <a:latin typeface="Abadi MT Condensed Light"/>
                <a:cs typeface="Abadi MT Condensed Light"/>
              </a:rPr>
              <a:t>Naxos-Chitarre, 2001 (Giardini-Naxos)</a:t>
            </a:r>
            <a:br>
              <a:rPr lang="it-IT" sz="1000" dirty="0">
                <a:latin typeface="Abadi MT Condensed Light"/>
                <a:cs typeface="Abadi MT Condensed Light"/>
              </a:rPr>
            </a:br>
            <a:r>
              <a:rPr lang="it-IT" sz="1000" dirty="0">
                <a:latin typeface="Abadi MT Condensed Light"/>
                <a:cs typeface="Abadi MT Condensed Light"/>
              </a:rPr>
              <a:t>La Giara, 2001 (Taormina)</a:t>
            </a:r>
            <a:br>
              <a:rPr lang="it-IT" sz="1000" dirty="0">
                <a:latin typeface="Abadi MT Condensed Light"/>
                <a:cs typeface="Abadi MT Condensed Light"/>
              </a:rPr>
            </a:br>
            <a:r>
              <a:rPr lang="en-US" sz="1000" dirty="0">
                <a:latin typeface="Abadi MT Condensed Light"/>
                <a:cs typeface="Abadi MT Condensed Light"/>
              </a:rPr>
              <a:t>Pegaso D’Oro, 2001 (con </a:t>
            </a:r>
            <a:r>
              <a:rPr lang="en-US" sz="1000" b="1" dirty="0">
                <a:latin typeface="Abadi MT Condensed Light"/>
                <a:cs typeface="Abadi MT Condensed Light"/>
              </a:rPr>
              <a:t>Alberto Sordi</a:t>
            </a:r>
            <a:r>
              <a:rPr lang="en-US" sz="1000" dirty="0">
                <a:latin typeface="Abadi MT Condensed Light"/>
                <a:cs typeface="Abadi MT Condensed Light"/>
              </a:rPr>
              <a:t>) </a:t>
            </a:r>
            <a:r>
              <a:rPr lang="it-IT" sz="1000" dirty="0">
                <a:latin typeface="Abadi MT Condensed Light"/>
                <a:cs typeface="Abadi MT Condensed Light"/>
              </a:rPr>
              <a:t>(Catania)</a:t>
            </a:r>
            <a:br>
              <a:rPr lang="en-US" sz="1000" dirty="0">
                <a:latin typeface="Abadi MT Condensed Light"/>
                <a:cs typeface="Abadi MT Condensed Light"/>
              </a:rPr>
            </a:br>
            <a:r>
              <a:rPr lang="it-IT" sz="1000" dirty="0">
                <a:latin typeface="Abadi MT Condensed Light"/>
                <a:cs typeface="Abadi MT Condensed Light"/>
              </a:rPr>
              <a:t>Notti-Jazz, 2001 (Aci Castello)</a:t>
            </a:r>
            <a:br>
              <a:rPr lang="it-IT" sz="1000" dirty="0">
                <a:latin typeface="Abadi MT Condensed Light"/>
                <a:cs typeface="Abadi MT Condensed Light"/>
              </a:rPr>
            </a:br>
            <a:r>
              <a:rPr lang="sv-SE" sz="1000" dirty="0">
                <a:latin typeface="Abadi MT Condensed Light"/>
                <a:cs typeface="Abadi MT Condensed Light"/>
              </a:rPr>
              <a:t>Cisterna D’Argento, 2003 (Ragalna)</a:t>
            </a:r>
            <a:br>
              <a:rPr lang="sv-SE" sz="1000" dirty="0">
                <a:latin typeface="Abadi MT Condensed Light"/>
                <a:cs typeface="Abadi MT Condensed Light"/>
              </a:rPr>
            </a:br>
            <a:r>
              <a:rPr lang="it-IT" sz="1000" dirty="0">
                <a:latin typeface="Abadi MT Condensed Light"/>
                <a:cs typeface="Abadi MT Condensed Light"/>
              </a:rPr>
              <a:t>Festivale Internazionale di Musica e Danza, 2002 (Potenza)</a:t>
            </a:r>
            <a:br>
              <a:rPr lang="it-IT" sz="1000" dirty="0">
                <a:latin typeface="Abadi MT Condensed Light"/>
                <a:cs typeface="Abadi MT Condensed Light"/>
              </a:rPr>
            </a:br>
            <a:r>
              <a:rPr lang="it-IT" sz="1000" dirty="0">
                <a:latin typeface="Abadi MT Condensed Light"/>
                <a:cs typeface="Abadi MT Condensed Light"/>
              </a:rPr>
              <a:t>Festivale Internazionale di Musica e Danza, 2003 (Noto)</a:t>
            </a:r>
            <a:br>
              <a:rPr lang="it-IT" sz="1000" dirty="0">
                <a:latin typeface="Abadi MT Condensed Light"/>
                <a:cs typeface="Abadi MT Condensed Light"/>
              </a:rPr>
            </a:br>
            <a:r>
              <a:rPr lang="it-IT" sz="1000" dirty="0">
                <a:latin typeface="Abadi MT Condensed Light"/>
                <a:cs typeface="Abadi MT Condensed Light"/>
              </a:rPr>
              <a:t>Festivale Internazionale di Musica e Danza, 2004 (Maratea)</a:t>
            </a:r>
            <a:br>
              <a:rPr lang="it-IT" sz="1000" dirty="0">
                <a:latin typeface="Abadi MT Condensed Light"/>
                <a:cs typeface="Abadi MT Condensed Light"/>
              </a:rPr>
            </a:br>
            <a:r>
              <a:rPr lang="it-IT" sz="1000" dirty="0">
                <a:latin typeface="Abadi MT Condensed Light"/>
                <a:cs typeface="Abadi MT Condensed Light"/>
              </a:rPr>
              <a:t>Festivale Internazionale di Musica e Danza, 2005 (Abruzzo)</a:t>
            </a:r>
            <a:endParaRPr lang="en-US" sz="1000" dirty="0">
              <a:latin typeface="Abadi MT Condensed Light"/>
              <a:cs typeface="Abadi MT Condensed Light"/>
            </a:endParaRPr>
          </a:p>
          <a:p>
            <a:pPr marL="0" indent="0">
              <a:lnSpc>
                <a:spcPct val="120000"/>
              </a:lnSpc>
              <a:spcBef>
                <a:spcPts val="0"/>
              </a:spcBef>
              <a:buNone/>
            </a:pPr>
            <a:r>
              <a:rPr lang="fi-FI" sz="1000" dirty="0">
                <a:latin typeface="Abadi MT Condensed Light"/>
                <a:cs typeface="Abadi MT Condensed Light"/>
              </a:rPr>
              <a:t>Villa Lampedusa, 2006 (Palermo)</a:t>
            </a:r>
          </a:p>
          <a:p>
            <a:pPr marL="0" indent="0">
              <a:lnSpc>
                <a:spcPct val="120000"/>
              </a:lnSpc>
              <a:spcBef>
                <a:spcPts val="0"/>
              </a:spcBef>
              <a:buNone/>
            </a:pPr>
            <a:r>
              <a:rPr lang="fi-FI" sz="1000" dirty="0">
                <a:latin typeface="Abadi MT Condensed Light"/>
                <a:cs typeface="Abadi MT Condensed Light"/>
              </a:rPr>
              <a:t>Villa Lampedusa, 2008 (Palermo)</a:t>
            </a:r>
            <a:br>
              <a:rPr lang="fi-FI" sz="1000" dirty="0">
                <a:latin typeface="Abadi MT Condensed Light"/>
                <a:cs typeface="Abadi MT Condensed Light"/>
              </a:rPr>
            </a:br>
            <a:r>
              <a:rPr lang="it-IT" sz="1000" dirty="0">
                <a:latin typeface="Abadi MT Condensed Light"/>
                <a:cs typeface="Abadi MT Condensed Light"/>
              </a:rPr>
              <a:t>Cannicatini Jazz, 2004–2006 (Siracusa)</a:t>
            </a:r>
            <a:br>
              <a:rPr lang="it-IT" sz="1000" dirty="0">
                <a:latin typeface="Abadi MT Condensed Light"/>
                <a:cs typeface="Abadi MT Condensed Light"/>
              </a:rPr>
            </a:br>
            <a:r>
              <a:rPr lang="it-IT" sz="1000" dirty="0">
                <a:latin typeface="Abadi MT Condensed Light"/>
                <a:cs typeface="Abadi MT Condensed Light"/>
              </a:rPr>
              <a:t>Porto Salina, 2005 (Isola Salina)</a:t>
            </a:r>
            <a:br>
              <a:rPr lang="it-IT" sz="1000" dirty="0">
                <a:latin typeface="Abadi MT Condensed Light"/>
                <a:cs typeface="Abadi MT Condensed Light"/>
              </a:rPr>
            </a:br>
            <a:r>
              <a:rPr lang="nl-NL" sz="1000" dirty="0">
                <a:latin typeface="Abadi MT Condensed Light"/>
                <a:cs typeface="Abadi MT Condensed Light"/>
              </a:rPr>
              <a:t>Kursaal Tonnara Virgene Maria, 2005–2006 (Palermo)</a:t>
            </a:r>
            <a:br>
              <a:rPr lang="nl-NL" sz="1000" dirty="0">
                <a:latin typeface="Abadi MT Condensed Light"/>
                <a:cs typeface="Abadi MT Condensed Light"/>
              </a:rPr>
            </a:br>
            <a:r>
              <a:rPr lang="it-IT" sz="1000" dirty="0">
                <a:latin typeface="Abadi MT Condensed Light"/>
                <a:cs typeface="Abadi MT Condensed Light"/>
              </a:rPr>
              <a:t>Festivale Internazionale di Musica e Danza, 2003 </a:t>
            </a:r>
            <a:r>
              <a:rPr lang="en-US" sz="1000" dirty="0">
                <a:latin typeface="Abadi MT Condensed Light"/>
                <a:cs typeface="Abadi MT Condensed Light"/>
              </a:rPr>
              <a:t>(Agrigento)</a:t>
            </a:r>
            <a:br>
              <a:rPr lang="it-IT" sz="1000" dirty="0">
                <a:latin typeface="Abadi MT Condensed Light"/>
                <a:cs typeface="Abadi MT Condensed Light"/>
              </a:rPr>
            </a:br>
            <a:r>
              <a:rPr lang="en-US" sz="1000" dirty="0">
                <a:latin typeface="Abadi MT Condensed Light"/>
                <a:cs typeface="Abadi MT Condensed Light"/>
              </a:rPr>
              <a:t>Notte Bianca, 2007 (Palermo)</a:t>
            </a:r>
            <a:br>
              <a:rPr lang="en-US" sz="1000" dirty="0">
                <a:latin typeface="Abadi MT Condensed Light"/>
                <a:cs typeface="Abadi MT Condensed Light"/>
              </a:rPr>
            </a:br>
            <a:r>
              <a:rPr lang="es-ES_tradnl" sz="1000" dirty="0">
                <a:latin typeface="Abadi MT Condensed Light"/>
                <a:cs typeface="Abadi MT Condensed Light"/>
              </a:rPr>
              <a:t>Festivale Estate Selinuntine, 2006 (Selinunte)</a:t>
            </a:r>
            <a:br>
              <a:rPr lang="es-ES_tradnl" sz="1000" dirty="0">
                <a:latin typeface="Abadi MT Condensed Light"/>
                <a:cs typeface="Abadi MT Condensed Light"/>
              </a:rPr>
            </a:br>
            <a:r>
              <a:rPr lang="it-IT" sz="1000" dirty="0">
                <a:latin typeface="Abadi MT Condensed Light"/>
                <a:cs typeface="Abadi MT Condensed Light"/>
              </a:rPr>
              <a:t>Premio Sonora: Una musica per il cinema, 2008 (Maratea)</a:t>
            </a:r>
          </a:p>
          <a:p>
            <a:pPr marL="0" indent="0">
              <a:lnSpc>
                <a:spcPct val="120000"/>
              </a:lnSpc>
              <a:spcBef>
                <a:spcPts val="0"/>
              </a:spcBef>
              <a:buNone/>
            </a:pPr>
            <a:r>
              <a:rPr lang="it-IT" sz="1000" dirty="0">
                <a:latin typeface="Abadi MT Condensed Light"/>
                <a:cs typeface="Abadi MT Condensed Light"/>
              </a:rPr>
              <a:t>Acireale Jazz, Castello Pennisi di Fioristella, 2011 (Acireale)</a:t>
            </a:r>
            <a:br>
              <a:rPr lang="it-IT" sz="1000" dirty="0">
                <a:latin typeface="Abadi MT Condensed Light"/>
                <a:cs typeface="Abadi MT Condensed Light"/>
              </a:rPr>
            </a:br>
            <a:r>
              <a:rPr lang="it-IT" sz="1000" dirty="0">
                <a:latin typeface="Abadi MT Condensed Light"/>
                <a:cs typeface="Abadi MT Condensed Light"/>
              </a:rPr>
              <a:t>Festivale Internazionale di Musica e Danza, 2012 (Maratea)</a:t>
            </a:r>
          </a:p>
          <a:p>
            <a:pPr marL="0" indent="0">
              <a:lnSpc>
                <a:spcPct val="120000"/>
              </a:lnSpc>
              <a:spcBef>
                <a:spcPts val="0"/>
              </a:spcBef>
              <a:buNone/>
            </a:pPr>
            <a:r>
              <a:rPr lang="en-US" sz="1000" dirty="0">
                <a:latin typeface="Abadi MT Condensed Light"/>
                <a:cs typeface="Abadi MT Condensed Light"/>
              </a:rPr>
              <a:t>Sesto Senso Discotheque, 2012 (Lampedusa)</a:t>
            </a:r>
          </a:p>
          <a:p>
            <a:pPr marL="0" indent="0">
              <a:lnSpc>
                <a:spcPct val="120000"/>
              </a:lnSpc>
              <a:spcBef>
                <a:spcPts val="0"/>
              </a:spcBef>
              <a:buNone/>
            </a:pPr>
            <a:r>
              <a:rPr lang="ro-RO" sz="1000" dirty="0">
                <a:latin typeface="Abadi MT Condensed Light"/>
                <a:cs typeface="Abadi MT Condensed Light"/>
              </a:rPr>
              <a:t>Maratea Jazz, 2016 (Maratea)</a:t>
            </a:r>
          </a:p>
        </p:txBody>
      </p:sp>
      <p:sp>
        <p:nvSpPr>
          <p:cNvPr id="6" name="TextBox 5"/>
          <p:cNvSpPr txBox="1"/>
          <p:nvPr/>
        </p:nvSpPr>
        <p:spPr>
          <a:xfrm>
            <a:off x="5581135" y="6370595"/>
            <a:ext cx="2697892" cy="400110"/>
          </a:xfrm>
          <a:prstGeom prst="rect">
            <a:avLst/>
          </a:prstGeom>
          <a:noFill/>
        </p:spPr>
        <p:txBody>
          <a:bodyPr wrap="square" rtlCol="0">
            <a:spAutoFit/>
          </a:bodyPr>
          <a:lstStyle/>
          <a:p>
            <a:pPr algn="ctr"/>
            <a:r>
              <a:rPr lang="en-US" sz="1000" dirty="0">
                <a:solidFill>
                  <a:schemeClr val="tx1">
                    <a:lumMod val="50000"/>
                    <a:lumOff val="50000"/>
                  </a:schemeClr>
                </a:solidFill>
                <a:latin typeface="Avenir Heavy"/>
                <a:cs typeface="Avenir Heavy"/>
              </a:rPr>
              <a:t>Contact: </a:t>
            </a:r>
            <a:r>
              <a:rPr lang="en-US" sz="1000" dirty="0" err="1">
                <a:solidFill>
                  <a:schemeClr val="tx1">
                    <a:lumMod val="50000"/>
                    <a:lumOff val="50000"/>
                  </a:schemeClr>
                </a:solidFill>
                <a:latin typeface="Avenir Heavy"/>
                <a:cs typeface="Avenir Heavy"/>
              </a:rPr>
              <a:t>aguamagica@gmail.com</a:t>
            </a:r>
            <a:endParaRPr lang="es-ES_tradnl" sz="1000" dirty="0">
              <a:solidFill>
                <a:schemeClr val="tx1">
                  <a:lumMod val="50000"/>
                  <a:lumOff val="50000"/>
                </a:schemeClr>
              </a:solidFill>
              <a:latin typeface="Avenir Heavy"/>
              <a:cs typeface="Avenir Heavy"/>
            </a:endParaRPr>
          </a:p>
          <a:p>
            <a:pPr algn="r"/>
            <a:endParaRPr lang="en-US" sz="1000" dirty="0">
              <a:solidFill>
                <a:schemeClr val="tx1">
                  <a:lumMod val="50000"/>
                  <a:lumOff val="50000"/>
                </a:schemeClr>
              </a:solidFill>
            </a:endParaRPr>
          </a:p>
        </p:txBody>
      </p:sp>
    </p:spTree>
    <p:extLst>
      <p:ext uri="{BB962C8B-B14F-4D97-AF65-F5344CB8AC3E}">
        <p14:creationId xmlns:p14="http://schemas.microsoft.com/office/powerpoint/2010/main" val="3062883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299" y="484094"/>
            <a:ext cx="7057082" cy="1116106"/>
          </a:xfrm>
        </p:spPr>
        <p:txBody>
          <a:bodyPr/>
          <a:lstStyle/>
          <a:p>
            <a:pPr marL="0" indent="0" algn="just">
              <a:lnSpc>
                <a:spcPct val="120000"/>
              </a:lnSpc>
              <a:spcBef>
                <a:spcPts val="0"/>
              </a:spcBef>
            </a:pPr>
            <a:r>
              <a:rPr lang="is-IS" sz="1400" dirty="0">
                <a:latin typeface="Futura Condensed"/>
                <a:cs typeface="Futura Condensed"/>
              </a:rPr>
              <a:t>                                                               </a:t>
            </a:r>
            <a:r>
              <a:rPr lang="is-IS" sz="2000" dirty="0">
                <a:latin typeface="Futura Condensed"/>
                <a:cs typeface="Futura Condensed"/>
              </a:rPr>
              <a:t>         CD RECORDINGS </a:t>
            </a:r>
            <a:br>
              <a:rPr lang="is-IS" sz="1400" dirty="0">
                <a:latin typeface="Futura Condensed"/>
                <a:cs typeface="Futura Condensed"/>
              </a:rPr>
            </a:br>
            <a:br>
              <a:rPr lang="is-IS" sz="1400" dirty="0">
                <a:latin typeface="Futura Condensed"/>
                <a:cs typeface="Futura Condensed"/>
              </a:rPr>
            </a:br>
            <a:r>
              <a:rPr lang="is-IS" sz="1200" b="1" dirty="0">
                <a:latin typeface="Abadi MT Condensed Light"/>
                <a:cs typeface="Abadi MT Condensed Light"/>
              </a:rPr>
              <a:t>IN ADDITION TO HIS OWN CDs —</a:t>
            </a:r>
            <a:r>
              <a:rPr lang="en-US" sz="1200" b="1" i="1" dirty="0">
                <a:latin typeface="Abadi MT Condensed Light"/>
                <a:cs typeface="Abadi MT Condensed Light"/>
              </a:rPr>
              <a:t>Sortilegio, Songs of the Moon </a:t>
            </a:r>
            <a:r>
              <a:rPr lang="en-US" sz="1200" dirty="0">
                <a:latin typeface="Abadi MT Condensed Light"/>
                <a:cs typeface="Abadi MT Condensed Light"/>
              </a:rPr>
              <a:t>y</a:t>
            </a:r>
            <a:r>
              <a:rPr lang="en-US" sz="1200" b="1" i="1" dirty="0">
                <a:latin typeface="Abadi MT Condensed Light"/>
                <a:cs typeface="Abadi MT Condensed Light"/>
              </a:rPr>
              <a:t> Works</a:t>
            </a:r>
            <a:r>
              <a:rPr lang="en-US" sz="1200" b="1" dirty="0">
                <a:latin typeface="Abadi MT Condensed Light"/>
                <a:cs typeface="Abadi MT Condensed Light"/>
              </a:rPr>
              <a:t>, </a:t>
            </a:r>
            <a:r>
              <a:rPr lang="en-US" sz="1200" dirty="0">
                <a:latin typeface="Abadi MT Condensed Light"/>
                <a:cs typeface="Abadi MT Condensed Light"/>
              </a:rPr>
              <a:t>Laprida has shared recording sessions with </a:t>
            </a:r>
            <a:r>
              <a:rPr lang="es-ES_tradnl" sz="1200" b="1" dirty="0">
                <a:latin typeface="Abadi MT Condensed Light"/>
                <a:cs typeface="Abadi MT Condensed Light"/>
              </a:rPr>
              <a:t>Don Alias, Gato Barbieri</a:t>
            </a:r>
            <a:r>
              <a:rPr lang="en-US" sz="1200" b="1" dirty="0">
                <a:latin typeface="Abadi MT Condensed Light"/>
                <a:cs typeface="Abadi MT Condensed Light"/>
              </a:rPr>
              <a:t>, Michael Brecker, Randy Brecker, Eric Calvi, Simon Cloquet, Catherine Bott, Anthony Cox, DJ Spooky, Hervé Désarbre, Mark Egan, Julie </a:t>
            </a:r>
            <a:r>
              <a:rPr lang="es-ES_tradnl" sz="1200" b="1" dirty="0">
                <a:latin typeface="Abadi MT Condensed Light"/>
                <a:cs typeface="Abadi MT Condensed Light"/>
              </a:rPr>
              <a:t>Eigenberg, Chango Farias Gomez, Robin Hackett, Martin Heini, Onaje Allan </a:t>
            </a:r>
            <a:r>
              <a:rPr lang="pl-PL" sz="1200" b="1" dirty="0">
                <a:latin typeface="Abadi MT Condensed Light"/>
                <a:cs typeface="Abadi MT Condensed Light"/>
              </a:rPr>
              <a:t>Gumbs, Manolo Juarez, New London Consort </a:t>
            </a:r>
            <a:r>
              <a:rPr lang="hr-HR" sz="1200" b="1" dirty="0">
                <a:latin typeface="Abadi MT Condensed Light"/>
                <a:cs typeface="Abadi MT Condensed Light"/>
              </a:rPr>
              <a:t>Orchestra, Pedro Aznar, Alejandro </a:t>
            </a:r>
            <a:r>
              <a:rPr lang="it-IT" sz="1200" b="1" dirty="0">
                <a:latin typeface="Abadi MT Condensed Light"/>
                <a:cs typeface="Abadi MT Condensed Light"/>
              </a:rPr>
              <a:t>Santos, </a:t>
            </a:r>
            <a:r>
              <a:rPr lang="hr-HR" sz="1200" b="1" dirty="0">
                <a:latin typeface="Abadi MT Condensed Light"/>
                <a:cs typeface="Abadi MT Condensed Light"/>
              </a:rPr>
              <a:t>Leo Sujatovich, </a:t>
            </a:r>
            <a:r>
              <a:rPr lang="it-IT" sz="1200" b="1" dirty="0">
                <a:latin typeface="Abadi MT Condensed Light"/>
                <a:cs typeface="Abadi MT Condensed Light"/>
              </a:rPr>
              <a:t>Agustín Pereyra Lucena, Nelson Rangell, Guillermo Reuter, </a:t>
            </a:r>
            <a:r>
              <a:rPr lang="fr-FR" sz="1200" b="1" dirty="0">
                <a:latin typeface="Abadi MT Condensed Light"/>
                <a:cs typeface="Abadi MT Condensed Light"/>
              </a:rPr>
              <a:t>Phillipe Saisse, Jaime Torres, Olivier Vernet, Julia Zenko</a:t>
            </a:r>
            <a:r>
              <a:rPr lang="fr-FR" sz="1200" dirty="0">
                <a:latin typeface="Abadi MT Condensed Light"/>
                <a:cs typeface="Abadi MT Condensed Light"/>
              </a:rPr>
              <a:t>, and more</a:t>
            </a:r>
            <a:r>
              <a:rPr lang="es-ES_tradnl" sz="1200" dirty="0">
                <a:latin typeface="Abadi MT Condensed Light"/>
                <a:cs typeface="Abadi MT Condensed Light"/>
              </a:rPr>
              <a:t>.</a:t>
            </a:r>
            <a:endParaRPr lang="en-US" sz="1200" dirty="0">
              <a:latin typeface="Abadi MT Condensed Light"/>
              <a:cs typeface="Abadi MT Condensed Light"/>
            </a:endParaRPr>
          </a:p>
        </p:txBody>
      </p:sp>
      <p:pic>
        <p:nvPicPr>
          <p:cNvPr id="5" name="Picture 4"/>
          <p:cNvPicPr>
            <a:picLocks noChangeAspect="1"/>
          </p:cNvPicPr>
          <p:nvPr/>
        </p:nvPicPr>
        <p:blipFill>
          <a:blip r:embed="rId3"/>
          <a:stretch>
            <a:fillRect/>
          </a:stretch>
        </p:blipFill>
        <p:spPr>
          <a:xfrm>
            <a:off x="970015" y="2638510"/>
            <a:ext cx="1165771" cy="1053259"/>
          </a:xfrm>
          <a:prstGeom prst="rect">
            <a:avLst/>
          </a:prstGeom>
        </p:spPr>
      </p:pic>
      <p:pic>
        <p:nvPicPr>
          <p:cNvPr id="6" name="Picture 5"/>
          <p:cNvPicPr>
            <a:picLocks noChangeAspect="1"/>
          </p:cNvPicPr>
          <p:nvPr/>
        </p:nvPicPr>
        <p:blipFill>
          <a:blip r:embed="rId4"/>
          <a:stretch>
            <a:fillRect/>
          </a:stretch>
        </p:blipFill>
        <p:spPr>
          <a:xfrm>
            <a:off x="982715" y="3785082"/>
            <a:ext cx="1165771" cy="1170934"/>
          </a:xfrm>
          <a:prstGeom prst="rect">
            <a:avLst/>
          </a:prstGeom>
        </p:spPr>
      </p:pic>
      <p:pic>
        <p:nvPicPr>
          <p:cNvPr id="9" name="Picture 8"/>
          <p:cNvPicPr>
            <a:picLocks noChangeAspect="1"/>
          </p:cNvPicPr>
          <p:nvPr/>
        </p:nvPicPr>
        <p:blipFill>
          <a:blip r:embed="rId5"/>
          <a:stretch>
            <a:fillRect/>
          </a:stretch>
        </p:blipFill>
        <p:spPr>
          <a:xfrm>
            <a:off x="2249777" y="2648700"/>
            <a:ext cx="1216730" cy="1075660"/>
          </a:xfrm>
          <a:prstGeom prst="rect">
            <a:avLst/>
          </a:prstGeom>
        </p:spPr>
      </p:pic>
      <p:pic>
        <p:nvPicPr>
          <p:cNvPr id="11" name="Picture 10"/>
          <p:cNvPicPr>
            <a:picLocks noChangeAspect="1"/>
          </p:cNvPicPr>
          <p:nvPr/>
        </p:nvPicPr>
        <p:blipFill>
          <a:blip r:embed="rId6"/>
          <a:stretch>
            <a:fillRect/>
          </a:stretch>
        </p:blipFill>
        <p:spPr>
          <a:xfrm>
            <a:off x="3524419" y="2648701"/>
            <a:ext cx="1149350" cy="1043068"/>
          </a:xfrm>
          <a:prstGeom prst="rect">
            <a:avLst/>
          </a:prstGeom>
        </p:spPr>
      </p:pic>
      <p:pic>
        <p:nvPicPr>
          <p:cNvPr id="12" name="Picture 11"/>
          <p:cNvPicPr>
            <a:picLocks noChangeAspect="1"/>
          </p:cNvPicPr>
          <p:nvPr/>
        </p:nvPicPr>
        <p:blipFill>
          <a:blip r:embed="rId7"/>
          <a:stretch>
            <a:fillRect/>
          </a:stretch>
        </p:blipFill>
        <p:spPr>
          <a:xfrm>
            <a:off x="4722304" y="2648701"/>
            <a:ext cx="1062715" cy="1043068"/>
          </a:xfrm>
          <a:prstGeom prst="rect">
            <a:avLst/>
          </a:prstGeom>
        </p:spPr>
      </p:pic>
      <p:pic>
        <p:nvPicPr>
          <p:cNvPr id="13" name="Picture 12"/>
          <p:cNvPicPr>
            <a:picLocks noChangeAspect="1"/>
          </p:cNvPicPr>
          <p:nvPr/>
        </p:nvPicPr>
        <p:blipFill>
          <a:blip r:embed="rId8"/>
          <a:stretch>
            <a:fillRect/>
          </a:stretch>
        </p:blipFill>
        <p:spPr>
          <a:xfrm>
            <a:off x="3524418" y="3781982"/>
            <a:ext cx="1197887" cy="1174034"/>
          </a:xfrm>
          <a:prstGeom prst="rect">
            <a:avLst/>
          </a:prstGeom>
        </p:spPr>
      </p:pic>
      <p:pic>
        <p:nvPicPr>
          <p:cNvPr id="14" name="Picture 13"/>
          <p:cNvPicPr>
            <a:picLocks noChangeAspect="1"/>
          </p:cNvPicPr>
          <p:nvPr/>
        </p:nvPicPr>
        <p:blipFill>
          <a:blip r:embed="rId9"/>
          <a:stretch>
            <a:fillRect/>
          </a:stretch>
        </p:blipFill>
        <p:spPr>
          <a:xfrm>
            <a:off x="2262477" y="5064768"/>
            <a:ext cx="1154226" cy="1109776"/>
          </a:xfrm>
          <a:prstGeom prst="rect">
            <a:avLst/>
          </a:prstGeom>
        </p:spPr>
      </p:pic>
      <p:pic>
        <p:nvPicPr>
          <p:cNvPr id="15" name="Picture 14"/>
          <p:cNvPicPr>
            <a:picLocks noChangeAspect="1"/>
          </p:cNvPicPr>
          <p:nvPr/>
        </p:nvPicPr>
        <p:blipFill>
          <a:blip r:embed="rId10"/>
          <a:stretch>
            <a:fillRect/>
          </a:stretch>
        </p:blipFill>
        <p:spPr>
          <a:xfrm>
            <a:off x="5882916" y="2648700"/>
            <a:ext cx="1015340" cy="1043069"/>
          </a:xfrm>
          <a:prstGeom prst="rect">
            <a:avLst/>
          </a:prstGeom>
        </p:spPr>
      </p:pic>
      <p:pic>
        <p:nvPicPr>
          <p:cNvPr id="16" name="Picture 15"/>
          <p:cNvPicPr>
            <a:picLocks noChangeAspect="1"/>
          </p:cNvPicPr>
          <p:nvPr/>
        </p:nvPicPr>
        <p:blipFill>
          <a:blip r:embed="rId11"/>
          <a:stretch>
            <a:fillRect/>
          </a:stretch>
        </p:blipFill>
        <p:spPr>
          <a:xfrm>
            <a:off x="4722305" y="3781982"/>
            <a:ext cx="1062714" cy="1212378"/>
          </a:xfrm>
          <a:prstGeom prst="rect">
            <a:avLst/>
          </a:prstGeom>
        </p:spPr>
      </p:pic>
      <p:pic>
        <p:nvPicPr>
          <p:cNvPr id="17" name="Picture 16"/>
          <p:cNvPicPr>
            <a:picLocks noChangeAspect="1"/>
          </p:cNvPicPr>
          <p:nvPr/>
        </p:nvPicPr>
        <p:blipFill>
          <a:blip r:embed="rId12"/>
          <a:stretch>
            <a:fillRect/>
          </a:stretch>
        </p:blipFill>
        <p:spPr>
          <a:xfrm>
            <a:off x="4722304" y="5064768"/>
            <a:ext cx="1062715" cy="1109776"/>
          </a:xfrm>
          <a:prstGeom prst="rect">
            <a:avLst/>
          </a:prstGeom>
        </p:spPr>
      </p:pic>
      <p:pic>
        <p:nvPicPr>
          <p:cNvPr id="19" name="Picture 18"/>
          <p:cNvPicPr>
            <a:picLocks noChangeAspect="1"/>
          </p:cNvPicPr>
          <p:nvPr/>
        </p:nvPicPr>
        <p:blipFill>
          <a:blip r:embed="rId13"/>
          <a:stretch>
            <a:fillRect/>
          </a:stretch>
        </p:blipFill>
        <p:spPr>
          <a:xfrm>
            <a:off x="3524418" y="5064768"/>
            <a:ext cx="1120777" cy="1109776"/>
          </a:xfrm>
          <a:prstGeom prst="rect">
            <a:avLst/>
          </a:prstGeom>
        </p:spPr>
      </p:pic>
      <p:pic>
        <p:nvPicPr>
          <p:cNvPr id="21" name="Picture 20" descr="Screen Shot 2019-01-11 at 2.11.05 A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82916" y="5064768"/>
            <a:ext cx="1015340" cy="1109776"/>
          </a:xfrm>
          <a:prstGeom prst="rect">
            <a:avLst/>
          </a:prstGeom>
        </p:spPr>
      </p:pic>
      <p:pic>
        <p:nvPicPr>
          <p:cNvPr id="22" name="Picture 21" descr="Screen Shot 2019-01-11 at 2.15.45 A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82916" y="3785083"/>
            <a:ext cx="1015340" cy="1170933"/>
          </a:xfrm>
          <a:prstGeom prst="rect">
            <a:avLst/>
          </a:prstGeom>
        </p:spPr>
      </p:pic>
      <p:pic>
        <p:nvPicPr>
          <p:cNvPr id="23" name="Picture 22" descr="Screen Shot 2019-01-11 at 2.19.37 A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3428" y="3756668"/>
            <a:ext cx="1173275" cy="1199348"/>
          </a:xfrm>
          <a:prstGeom prst="rect">
            <a:avLst/>
          </a:prstGeom>
        </p:spPr>
      </p:pic>
      <p:pic>
        <p:nvPicPr>
          <p:cNvPr id="25" name="Picture 24" descr="Screen Shot 2019-01-11 at 2.58.00 AM.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75790" y="2648701"/>
            <a:ext cx="1063355" cy="1043068"/>
          </a:xfrm>
          <a:prstGeom prst="rect">
            <a:avLst/>
          </a:prstGeom>
        </p:spPr>
      </p:pic>
      <p:pic>
        <p:nvPicPr>
          <p:cNvPr id="33" name="Picture 32" descr="Screen Shot 2019-01-11 at 3.13.12 AM.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58188" y="5064768"/>
            <a:ext cx="1111478" cy="1109776"/>
          </a:xfrm>
          <a:prstGeom prst="rect">
            <a:avLst/>
          </a:prstGeom>
        </p:spPr>
      </p:pic>
      <p:pic>
        <p:nvPicPr>
          <p:cNvPr id="35" name="Picture 34" descr="Andres Laprida Work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75790" y="3781982"/>
            <a:ext cx="1086243" cy="1174034"/>
          </a:xfrm>
          <a:prstGeom prst="rect">
            <a:avLst/>
          </a:prstGeom>
        </p:spPr>
      </p:pic>
      <p:pic>
        <p:nvPicPr>
          <p:cNvPr id="3" name="Picture 2" descr="Sortilegio Cover.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2715" y="5076160"/>
            <a:ext cx="1165771" cy="1098384"/>
          </a:xfrm>
          <a:prstGeom prst="rect">
            <a:avLst/>
          </a:prstGeom>
        </p:spPr>
      </p:pic>
      <p:sp>
        <p:nvSpPr>
          <p:cNvPr id="24" name="TextBox 23"/>
          <p:cNvSpPr txBox="1"/>
          <p:nvPr/>
        </p:nvSpPr>
        <p:spPr>
          <a:xfrm>
            <a:off x="5581135" y="6370595"/>
            <a:ext cx="2697892" cy="400110"/>
          </a:xfrm>
          <a:prstGeom prst="rect">
            <a:avLst/>
          </a:prstGeom>
          <a:noFill/>
        </p:spPr>
        <p:txBody>
          <a:bodyPr wrap="square" rtlCol="0">
            <a:spAutoFit/>
          </a:bodyPr>
          <a:lstStyle/>
          <a:p>
            <a:pPr algn="ctr"/>
            <a:r>
              <a:rPr lang="en-US" sz="1000" dirty="0">
                <a:solidFill>
                  <a:schemeClr val="tx1">
                    <a:lumMod val="50000"/>
                    <a:lumOff val="50000"/>
                  </a:schemeClr>
                </a:solidFill>
                <a:latin typeface="Avenir Heavy"/>
                <a:cs typeface="Avenir Heavy"/>
              </a:rPr>
              <a:t>Contact: </a:t>
            </a:r>
            <a:r>
              <a:rPr lang="en-US" sz="1000" dirty="0" err="1">
                <a:solidFill>
                  <a:schemeClr val="tx1">
                    <a:lumMod val="50000"/>
                    <a:lumOff val="50000"/>
                  </a:schemeClr>
                </a:solidFill>
                <a:latin typeface="Avenir Heavy"/>
                <a:cs typeface="Avenir Heavy"/>
              </a:rPr>
              <a:t>aguamagica@gmail.com</a:t>
            </a:r>
            <a:endParaRPr lang="es-ES_tradnl" sz="1000" dirty="0">
              <a:solidFill>
                <a:schemeClr val="tx1">
                  <a:lumMod val="50000"/>
                  <a:lumOff val="50000"/>
                </a:schemeClr>
              </a:solidFill>
              <a:latin typeface="Avenir Heavy"/>
              <a:cs typeface="Avenir Heavy"/>
            </a:endParaRPr>
          </a:p>
          <a:p>
            <a:pPr algn="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297434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38" y="484094"/>
            <a:ext cx="7345406" cy="1602826"/>
          </a:xfrm>
        </p:spPr>
        <p:txBody>
          <a:bodyPr/>
          <a:lstStyle/>
          <a:p>
            <a:pPr marL="0" indent="0" algn="just">
              <a:lnSpc>
                <a:spcPct val="120000"/>
              </a:lnSpc>
              <a:spcBef>
                <a:spcPts val="0"/>
              </a:spcBef>
            </a:pPr>
            <a:r>
              <a:rPr lang="pt-BR" sz="2000" dirty="0">
                <a:latin typeface="Futura Condensed"/>
                <a:cs typeface="Futura Condensed"/>
              </a:rPr>
              <a:t>                                                          FILM &amp; TELEVISION</a:t>
            </a:r>
            <a:br>
              <a:rPr lang="pt-BR" sz="2000" dirty="0">
                <a:latin typeface="Futura Condensed"/>
                <a:cs typeface="Futura Condensed"/>
              </a:rPr>
            </a:br>
            <a:br>
              <a:rPr lang="pt-BR" sz="1200" dirty="0">
                <a:latin typeface="Abadi MT Condensed Light"/>
                <a:cs typeface="Abadi MT Condensed Light"/>
              </a:rPr>
            </a:br>
            <a:r>
              <a:rPr lang="pt-BR" sz="1200" dirty="0">
                <a:latin typeface="Abadi MT Condensed Light"/>
                <a:cs typeface="Abadi MT Condensed Light"/>
              </a:rPr>
              <a:t>Laprida has collaborated with the orginal music of the </a:t>
            </a:r>
            <a:r>
              <a:rPr lang="es-ES_tradnl" sz="1200" dirty="0">
                <a:latin typeface="Abadi MT Condensed Light"/>
                <a:cs typeface="Abadi MT Condensed Light"/>
              </a:rPr>
              <a:t>TV series </a:t>
            </a:r>
            <a:r>
              <a:rPr lang="es-ES_tradnl" sz="1200" b="1" i="1" dirty="0">
                <a:latin typeface="Abadi MT Condensed Light"/>
                <a:cs typeface="Abadi MT Condensed Light"/>
              </a:rPr>
              <a:t>Highlander</a:t>
            </a:r>
            <a:r>
              <a:rPr lang="es-ES_tradnl" sz="1200" dirty="0">
                <a:latin typeface="Abadi MT Condensed Light"/>
                <a:cs typeface="Abadi MT Condensed Light"/>
              </a:rPr>
              <a:t>, (New York, 2000) and the TV special </a:t>
            </a:r>
            <a:r>
              <a:rPr lang="es-ES_tradnl" sz="1200" b="1" i="1" dirty="0">
                <a:latin typeface="Abadi MT Condensed Light"/>
                <a:cs typeface="Abadi MT Condensed Light"/>
              </a:rPr>
              <a:t>Euroland II </a:t>
            </a:r>
            <a:r>
              <a:rPr lang="es-ES_tradnl" sz="1200" dirty="0">
                <a:latin typeface="Abadi MT Condensed Light"/>
                <a:cs typeface="Abadi MT Condensed Light"/>
              </a:rPr>
              <a:t>(RAI/Rome, 2002). He also produced the original music of the films </a:t>
            </a:r>
            <a:r>
              <a:rPr lang="es-ES_tradnl" sz="1200" b="1" i="1" dirty="0">
                <a:latin typeface="Abadi MT Condensed Light"/>
                <a:cs typeface="Abadi MT Condensed Light"/>
              </a:rPr>
              <a:t>Un sueño realizado </a:t>
            </a:r>
            <a:r>
              <a:rPr lang="es-ES_tradnl" sz="1200" dirty="0">
                <a:latin typeface="Abadi MT Condensed Light"/>
                <a:cs typeface="Abadi MT Condensed Light"/>
              </a:rPr>
              <a:t>(Buenos Aires, 1984)</a:t>
            </a:r>
            <a:r>
              <a:rPr lang="es-ES_tradnl" sz="1200" i="1" dirty="0">
                <a:latin typeface="Abadi MT Condensed Light"/>
                <a:cs typeface="Abadi MT Condensed Light"/>
              </a:rPr>
              <a:t> </a:t>
            </a:r>
            <a:r>
              <a:rPr lang="es-ES_tradnl" sz="1200" dirty="0">
                <a:latin typeface="Abadi MT Condensed Light"/>
                <a:cs typeface="Abadi MT Condensed Light"/>
              </a:rPr>
              <a:t>and</a:t>
            </a:r>
            <a:r>
              <a:rPr lang="pt-BR" sz="1200" b="1" dirty="0">
                <a:latin typeface="Abadi MT Condensed Light"/>
                <a:cs typeface="Abadi MT Condensed Light"/>
              </a:rPr>
              <a:t> </a:t>
            </a:r>
            <a:r>
              <a:rPr lang="pt-BR" sz="1200" b="1" i="1" dirty="0">
                <a:latin typeface="Abadi MT Condensed Light"/>
                <a:cs typeface="Abadi MT Condensed Light"/>
              </a:rPr>
              <a:t>Minas de Ouro Preto </a:t>
            </a:r>
            <a:r>
              <a:rPr lang="pt-BR" sz="1200" dirty="0">
                <a:latin typeface="Abadi MT Condensed Light"/>
                <a:cs typeface="Abadi MT Condensed Light"/>
              </a:rPr>
              <a:t>(Rio de Janeiro, </a:t>
            </a:r>
            <a:r>
              <a:rPr lang="es-ES_tradnl" sz="1200" dirty="0">
                <a:latin typeface="Abadi MT Condensed Light"/>
                <a:cs typeface="Abadi MT Condensed Light"/>
              </a:rPr>
              <a:t>1987); </a:t>
            </a:r>
            <a:r>
              <a:rPr lang="en-US" sz="1200" dirty="0">
                <a:latin typeface="Abadi MT Condensed Light"/>
                <a:cs typeface="Abadi MT Condensed Light"/>
              </a:rPr>
              <a:t>the awarded documentary </a:t>
            </a:r>
            <a:r>
              <a:rPr lang="en-US" sz="1200" b="1" i="1" dirty="0">
                <a:latin typeface="Abadi MT Condensed Light"/>
                <a:cs typeface="Abadi MT Condensed Light"/>
              </a:rPr>
              <a:t>In the Absence of </a:t>
            </a:r>
            <a:r>
              <a:rPr lang="es-ES_tradnl" sz="1200" b="1" i="1" dirty="0">
                <a:latin typeface="Abadi MT Condensed Light"/>
                <a:cs typeface="Abadi MT Condensed Light"/>
              </a:rPr>
              <a:t>Peace </a:t>
            </a:r>
            <a:r>
              <a:rPr lang="es-ES_tradnl" sz="1200" dirty="0">
                <a:latin typeface="Abadi MT Condensed Light"/>
                <a:cs typeface="Abadi MT Condensed Light"/>
              </a:rPr>
              <a:t>(New York, 1998), the infomercial </a:t>
            </a:r>
            <a:r>
              <a:rPr lang="es-ES_tradnl" sz="1200" i="1" dirty="0">
                <a:latin typeface="Abadi MT Condensed Light"/>
                <a:cs typeface="Abadi MT Condensed Light"/>
              </a:rPr>
              <a:t>I</a:t>
            </a:r>
            <a:r>
              <a:rPr lang="es-ES_tradnl" sz="1200" b="1" i="1" dirty="0">
                <a:latin typeface="Abadi MT Condensed Light"/>
                <a:cs typeface="Abadi MT Condensed Light"/>
              </a:rPr>
              <a:t>lumina una vida </a:t>
            </a:r>
            <a:r>
              <a:rPr lang="es-ES_tradnl" sz="1200" dirty="0">
                <a:latin typeface="Abadi MT Condensed Light"/>
                <a:cs typeface="Abadi MT Condensed Light"/>
              </a:rPr>
              <a:t>(</a:t>
            </a:r>
            <a:r>
              <a:rPr lang="es-ES_tradnl" sz="1200" i="1" dirty="0">
                <a:latin typeface="Abadi MT Condensed Light"/>
                <a:cs typeface="Abadi MT Condensed Light"/>
              </a:rPr>
              <a:t>Lighten a Life</a:t>
            </a:r>
            <a:r>
              <a:rPr lang="es-ES_tradnl" sz="1200" dirty="0">
                <a:latin typeface="Abadi MT Condensed Light"/>
                <a:cs typeface="Abadi MT Condensed Light"/>
              </a:rPr>
              <a:t>, New York, 1990), and </a:t>
            </a:r>
            <a:r>
              <a:rPr lang="es-ES_tradnl" sz="1200" b="1" i="1" dirty="0">
                <a:latin typeface="Abadi MT Condensed Light"/>
                <a:cs typeface="Abadi MT Condensed Light"/>
              </a:rPr>
              <a:t>One Time </a:t>
            </a:r>
            <a:r>
              <a:rPr lang="es-ES_tradnl" sz="1200" dirty="0">
                <a:latin typeface="Abadi MT Condensed Light"/>
                <a:cs typeface="Abadi MT Condensed Light"/>
              </a:rPr>
              <a:t>(Buenos </a:t>
            </a:r>
            <a:r>
              <a:rPr lang="pt-BR" sz="1200" dirty="0">
                <a:latin typeface="Abadi MT Condensed Light"/>
                <a:cs typeface="Abadi MT Condensed Light"/>
              </a:rPr>
              <a:t>Aires, 1990).</a:t>
            </a:r>
            <a:r>
              <a:rPr lang="es-ES_tradnl" sz="1200" dirty="0">
                <a:latin typeface="Abadi MT Condensed Light"/>
                <a:cs typeface="Abadi MT Condensed Light"/>
              </a:rPr>
              <a:t> </a:t>
            </a:r>
            <a:br>
              <a:rPr lang="pt-BR" sz="1200" dirty="0">
                <a:latin typeface="Abadi MT Condensed Light"/>
                <a:cs typeface="Abadi MT Condensed Light"/>
              </a:rPr>
            </a:br>
            <a:r>
              <a:rPr lang="it-IT" sz="1400" b="1" i="1" dirty="0">
                <a:latin typeface="Abadi MT Condensed Light"/>
                <a:cs typeface="Abadi MT Condensed Light"/>
              </a:rPr>
              <a:t>                                                                                  </a:t>
            </a:r>
            <a:r>
              <a:rPr lang="es-ES_tradnl" sz="2000" dirty="0">
                <a:latin typeface="Futura Condensed"/>
                <a:cs typeface="Futura Condensed"/>
              </a:rPr>
              <a:t>THEATRE</a:t>
            </a:r>
            <a:br>
              <a:rPr lang="es-ES_tradnl" sz="2000" dirty="0">
                <a:latin typeface="Futura Condensed"/>
                <a:cs typeface="Futura Condensed"/>
              </a:rPr>
            </a:br>
            <a:br>
              <a:rPr lang="es-ES_tradnl" sz="1400" dirty="0">
                <a:latin typeface="Futura Condensed"/>
                <a:cs typeface="Futura Condensed"/>
              </a:rPr>
            </a:br>
            <a:r>
              <a:rPr lang="es-ES_tradnl" sz="1200" dirty="0">
                <a:latin typeface="Abadi MT Condensed Light"/>
                <a:cs typeface="Abadi MT Condensed Light"/>
              </a:rPr>
              <a:t>Original music for the play </a:t>
            </a:r>
            <a:r>
              <a:rPr lang="es-ES_tradnl" sz="1200" b="1" i="1" dirty="0">
                <a:latin typeface="Abadi MT Condensed Light"/>
                <a:cs typeface="Abadi MT Condensed Light"/>
              </a:rPr>
              <a:t>Sobre el amor, cuentos sobre el amor</a:t>
            </a:r>
            <a:r>
              <a:rPr lang="es-ES_tradnl" sz="1200" b="1" dirty="0">
                <a:latin typeface="Abadi MT Condensed Light"/>
                <a:cs typeface="Abadi MT Condensed Light"/>
              </a:rPr>
              <a:t>,</a:t>
            </a:r>
            <a:r>
              <a:rPr lang="es-ES_tradnl" sz="1200" dirty="0">
                <a:latin typeface="Abadi MT Condensed Light"/>
                <a:cs typeface="Abadi MT Condensed Light"/>
              </a:rPr>
              <a:t>  with the Academy Award Winner </a:t>
            </a:r>
            <a:r>
              <a:rPr lang="es-ES_tradnl" sz="1200" b="1" dirty="0">
                <a:latin typeface="Abadi MT Condensed Light"/>
                <a:cs typeface="Abadi MT Condensed Light"/>
              </a:rPr>
              <a:t>Norma Aleandro </a:t>
            </a:r>
            <a:r>
              <a:rPr lang="es-ES_tradnl" sz="1200" dirty="0">
                <a:latin typeface="Abadi MT Condensed Light"/>
                <a:cs typeface="Abadi MT Condensed Light"/>
              </a:rPr>
              <a:t>at La Mamma theatre, New York, on texts </a:t>
            </a:r>
            <a:r>
              <a:rPr lang="it-IT" sz="1200" dirty="0">
                <a:latin typeface="Abadi MT Condensed Light"/>
                <a:cs typeface="Abadi MT Condensed Light"/>
              </a:rPr>
              <a:t>by Federico Garcia Lorca (1985).</a:t>
            </a:r>
            <a:br>
              <a:rPr lang="it-IT" sz="1200" dirty="0">
                <a:latin typeface="Abadi MT Condensed Light"/>
                <a:cs typeface="Abadi MT Condensed Light"/>
              </a:rPr>
            </a:br>
            <a:r>
              <a:rPr lang="es-ES_tradnl" sz="1200" dirty="0">
                <a:latin typeface="Abadi MT Condensed Light"/>
                <a:cs typeface="Abadi MT Condensed Light"/>
              </a:rPr>
              <a:t>Original music for the play </a:t>
            </a:r>
            <a:r>
              <a:rPr lang="es-ES_tradnl" sz="1200" b="1" i="1" dirty="0">
                <a:latin typeface="Abadi MT Condensed Light"/>
                <a:cs typeface="Abadi MT Condensed Light"/>
              </a:rPr>
              <a:t>Geography of Desire</a:t>
            </a:r>
            <a:r>
              <a:rPr lang="es-ES_tradnl" sz="1200" b="1" dirty="0">
                <a:latin typeface="Abadi MT Condensed Light"/>
                <a:cs typeface="Abadi MT Condensed Light"/>
              </a:rPr>
              <a:t>, </a:t>
            </a:r>
            <a:r>
              <a:rPr lang="es-ES_tradnl" sz="1200" dirty="0">
                <a:latin typeface="Abadi MT Condensed Light"/>
                <a:cs typeface="Abadi MT Condensed Light"/>
              </a:rPr>
              <a:t>written and directed by Jaime Sanchez (</a:t>
            </a:r>
            <a:r>
              <a:rPr lang="es-ES_tradnl" sz="1200" i="1" dirty="0">
                <a:latin typeface="Abadi MT Condensed Light"/>
                <a:cs typeface="Abadi MT Condensed Light"/>
              </a:rPr>
              <a:t>West Side Story, Serpico, Carlitos Way</a:t>
            </a:r>
            <a:r>
              <a:rPr lang="es-ES_tradnl" sz="1200" dirty="0">
                <a:latin typeface="Abadi MT Condensed Light"/>
                <a:cs typeface="Abadi MT Condensed Light"/>
              </a:rPr>
              <a:t>) performed at </a:t>
            </a:r>
            <a:r>
              <a:rPr lang="es-ES_tradnl" sz="1200" b="1" dirty="0">
                <a:latin typeface="Abadi MT Condensed Light"/>
                <a:cs typeface="Abadi MT Condensed Light"/>
              </a:rPr>
              <a:t>Lee Strasberg </a:t>
            </a:r>
            <a:r>
              <a:rPr lang="es-ES_tradnl" sz="1200" dirty="0">
                <a:latin typeface="Abadi MT Condensed Light"/>
                <a:cs typeface="Abadi MT Condensed Light"/>
              </a:rPr>
              <a:t>Actors’ Studio, New York (1989). </a:t>
            </a:r>
            <a:br>
              <a:rPr lang="es-ES_tradnl" sz="1200" dirty="0">
                <a:latin typeface="Abadi MT Condensed Light"/>
                <a:cs typeface="Abadi MT Condensed Light"/>
              </a:rPr>
            </a:br>
            <a:r>
              <a:rPr lang="es-ES_tradnl" sz="1200" dirty="0">
                <a:latin typeface="Abadi MT Condensed Light"/>
                <a:cs typeface="Abadi MT Condensed Light"/>
              </a:rPr>
              <a:t>Original music for the play </a:t>
            </a:r>
            <a:r>
              <a:rPr lang="it-IT" sz="1200" b="1" i="1" dirty="0">
                <a:latin typeface="Abadi MT Condensed Light"/>
                <a:cs typeface="Abadi MT Condensed Light"/>
              </a:rPr>
              <a:t>Coralia </a:t>
            </a:r>
            <a:r>
              <a:rPr lang="it-IT" sz="1200" dirty="0">
                <a:latin typeface="Abadi MT Condensed Light"/>
                <a:cs typeface="Abadi MT Condensed Light"/>
              </a:rPr>
              <a:t>by Pinty Saba (adaptation of the classic</a:t>
            </a:r>
            <a:r>
              <a:rPr lang="it-IT" sz="1200" b="1" dirty="0">
                <a:latin typeface="Abadi MT Condensed Light"/>
                <a:cs typeface="Abadi MT Condensed Light"/>
              </a:rPr>
              <a:t> </a:t>
            </a:r>
            <a:r>
              <a:rPr lang="it-IT" sz="1200" i="1" dirty="0">
                <a:latin typeface="Abadi MT Condensed Light"/>
                <a:cs typeface="Abadi MT Condensed Light"/>
              </a:rPr>
              <a:t>La sirenita, </a:t>
            </a:r>
            <a:r>
              <a:rPr lang="it-IT" sz="1200" dirty="0">
                <a:latin typeface="Abadi MT Condensed Light"/>
                <a:cs typeface="Abadi MT Condensed Light"/>
              </a:rPr>
              <a:t>by Christian Andersen) at Teatro Las Sillas, Mendoza, Argentina (2018).</a:t>
            </a:r>
            <a:r>
              <a:rPr lang="en-US" sz="1200" dirty="0">
                <a:latin typeface="Abadi MT Condensed Light"/>
                <a:cs typeface="Abadi MT Condensed Light"/>
              </a:rPr>
              <a:t> </a:t>
            </a:r>
          </a:p>
        </p:txBody>
      </p:sp>
      <p:pic>
        <p:nvPicPr>
          <p:cNvPr id="8" name="Content Placeholder 7" descr="CORALIA POSTER.jpg"/>
          <p:cNvPicPr>
            <a:picLocks noGrp="1" noChangeAspect="1"/>
          </p:cNvPicPr>
          <p:nvPr>
            <p:ph sz="half" idx="2"/>
          </p:nvPr>
        </p:nvPicPr>
        <p:blipFill>
          <a:blip r:embed="rId2">
            <a:extLst>
              <a:ext uri="{28A0092B-C50C-407E-A947-70E740481C1C}">
                <a14:useLocalDpi xmlns:a14="http://schemas.microsoft.com/office/drawing/2010/main" val="0"/>
              </a:ext>
            </a:extLst>
          </a:blip>
          <a:srcRect l="-12962" r="-12962"/>
          <a:stretch>
            <a:fillRect/>
          </a:stretch>
        </p:blipFill>
        <p:spPr>
          <a:xfrm>
            <a:off x="5901239" y="4455299"/>
            <a:ext cx="1515611" cy="1808206"/>
          </a:xfrm>
        </p:spPr>
      </p:pic>
      <p:pic>
        <p:nvPicPr>
          <p:cNvPr id="10" name="Picture 9" descr="Screen Shot 2019-01-11 at 2.37.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124" y="4455299"/>
            <a:ext cx="1468845" cy="1808205"/>
          </a:xfrm>
          <a:prstGeom prst="rect">
            <a:avLst/>
          </a:prstGeom>
        </p:spPr>
      </p:pic>
      <p:pic>
        <p:nvPicPr>
          <p:cNvPr id="3" name="Picture 2" descr="In the absence of pea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834" y="4455300"/>
            <a:ext cx="1321443" cy="1808206"/>
          </a:xfrm>
          <a:prstGeom prst="rect">
            <a:avLst/>
          </a:prstGeom>
        </p:spPr>
      </p:pic>
      <p:sp>
        <p:nvSpPr>
          <p:cNvPr id="6" name="TextBox 5"/>
          <p:cNvSpPr txBox="1"/>
          <p:nvPr/>
        </p:nvSpPr>
        <p:spPr>
          <a:xfrm>
            <a:off x="5581135" y="6370595"/>
            <a:ext cx="2697892" cy="400110"/>
          </a:xfrm>
          <a:prstGeom prst="rect">
            <a:avLst/>
          </a:prstGeom>
          <a:noFill/>
        </p:spPr>
        <p:txBody>
          <a:bodyPr wrap="square" rtlCol="0">
            <a:spAutoFit/>
          </a:bodyPr>
          <a:lstStyle/>
          <a:p>
            <a:pPr algn="ctr"/>
            <a:r>
              <a:rPr lang="en-US" sz="1000" dirty="0">
                <a:solidFill>
                  <a:schemeClr val="tx1">
                    <a:lumMod val="50000"/>
                    <a:lumOff val="50000"/>
                  </a:schemeClr>
                </a:solidFill>
                <a:latin typeface="Avenir Heavy"/>
                <a:cs typeface="Avenir Heavy"/>
              </a:rPr>
              <a:t>Contact: </a:t>
            </a:r>
            <a:r>
              <a:rPr lang="en-US" sz="1000" dirty="0" err="1">
                <a:solidFill>
                  <a:schemeClr val="tx1">
                    <a:lumMod val="50000"/>
                    <a:lumOff val="50000"/>
                  </a:schemeClr>
                </a:solidFill>
                <a:latin typeface="Avenir Heavy"/>
                <a:cs typeface="Avenir Heavy"/>
              </a:rPr>
              <a:t>aguamagica@gmail.com</a:t>
            </a:r>
            <a:endParaRPr lang="es-ES_tradnl" sz="1000" dirty="0">
              <a:solidFill>
                <a:schemeClr val="tx1">
                  <a:lumMod val="50000"/>
                  <a:lumOff val="50000"/>
                </a:schemeClr>
              </a:solidFill>
              <a:latin typeface="Avenir Heavy"/>
              <a:cs typeface="Avenir Heavy"/>
            </a:endParaRPr>
          </a:p>
          <a:p>
            <a:pPr algn="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923201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190" y="484093"/>
            <a:ext cx="7348907" cy="3476933"/>
          </a:xfrm>
        </p:spPr>
        <p:txBody>
          <a:bodyPr/>
          <a:lstStyle/>
          <a:p>
            <a:pPr>
              <a:lnSpc>
                <a:spcPct val="120000"/>
              </a:lnSpc>
            </a:pPr>
            <a:r>
              <a:rPr lang="pt-BR" sz="1400" dirty="0">
                <a:latin typeface="Futura Condensed"/>
                <a:cs typeface="Futura Condensed"/>
              </a:rPr>
              <a:t>                                               </a:t>
            </a:r>
            <a:r>
              <a:rPr lang="pt-BR" sz="2000" dirty="0">
                <a:latin typeface="Futura Condensed"/>
                <a:cs typeface="Futura Condensed"/>
              </a:rPr>
              <a:t>CLASSICAL MUSIC WORKS (LE CHANT DU MONDE)</a:t>
            </a:r>
            <a:br>
              <a:rPr lang="pt-BR" sz="2000" dirty="0">
                <a:latin typeface="Futura Condensed"/>
                <a:cs typeface="Futura Condensed"/>
              </a:rPr>
            </a:br>
            <a:r>
              <a:rPr lang="pt-BR" sz="1200" dirty="0">
                <a:latin typeface="Abadi MT Condensed Light"/>
                <a:cs typeface="Abadi MT Condensed Light"/>
              </a:rPr>
              <a:t> </a:t>
            </a:r>
            <a:br>
              <a:rPr lang="pt-BR" sz="1200" dirty="0">
                <a:latin typeface="Abadi MT Condensed Light"/>
                <a:cs typeface="Abadi MT Condensed Light"/>
              </a:rPr>
            </a:br>
            <a:r>
              <a:rPr lang="pt-BR" sz="1200" dirty="0">
                <a:latin typeface="Abadi MT Condensed Light"/>
                <a:cs typeface="Abadi MT Condensed Light"/>
              </a:rPr>
              <a:t>Laprida has been commissioned, at the moment, seven classical music pieces by the prestigious </a:t>
            </a:r>
            <a:r>
              <a:rPr lang="es-ES_tradnl" sz="1200" dirty="0">
                <a:latin typeface="Abadi MT Condensed Light"/>
                <a:cs typeface="Abadi MT Condensed Light"/>
              </a:rPr>
              <a:t>French publisher </a:t>
            </a:r>
            <a:r>
              <a:rPr lang="es-ES_tradnl" sz="1200" b="1" i="1" dirty="0">
                <a:latin typeface="Abadi MT Condensed Light"/>
                <a:cs typeface="Abadi MT Condensed Light"/>
              </a:rPr>
              <a:t>Le </a:t>
            </a:r>
            <a:r>
              <a:rPr lang="fr-FR" sz="1200" b="1" i="1" dirty="0">
                <a:latin typeface="Abadi MT Condensed Light"/>
                <a:cs typeface="Abadi MT Condensed Light"/>
              </a:rPr>
              <a:t>Chant du Monde</a:t>
            </a:r>
            <a:r>
              <a:rPr lang="fr-FR" sz="1200" dirty="0">
                <a:latin typeface="Abadi MT Condensed Light"/>
                <a:cs typeface="Abadi MT Condensed Light"/>
              </a:rPr>
              <a:t>. </a:t>
            </a:r>
            <a:br>
              <a:rPr lang="fr-FR" sz="1200" dirty="0">
                <a:latin typeface="Abadi MT Condensed Light"/>
                <a:cs typeface="Abadi MT Condensed Light"/>
              </a:rPr>
            </a:br>
            <a:r>
              <a:rPr lang="fr-FR" sz="1200" dirty="0">
                <a:latin typeface="Abadi MT Condensed Light"/>
                <a:cs typeface="Abadi MT Condensed Light"/>
              </a:rPr>
              <a:t>These works were premiered and published in Europe, as they continue being part of distinguished music programs.</a:t>
            </a:r>
            <a:br>
              <a:rPr lang="fr-FR" sz="1200" dirty="0">
                <a:latin typeface="Abadi MT Condensed Light"/>
                <a:cs typeface="Abadi MT Condensed Light"/>
              </a:rPr>
            </a:br>
            <a:br>
              <a:rPr lang="fr-FR" sz="1200" dirty="0">
                <a:latin typeface="Abadi MT Condensed Light"/>
                <a:cs typeface="Abadi MT Condensed Light"/>
              </a:rPr>
            </a:br>
            <a:r>
              <a:rPr lang="fr-FR" sz="1200" dirty="0">
                <a:latin typeface="Abadi MT Condensed Light"/>
                <a:cs typeface="Abadi MT Condensed Light"/>
              </a:rPr>
              <a:t> • </a:t>
            </a:r>
            <a:r>
              <a:rPr lang="fr-FR" sz="1200" b="1" i="1" dirty="0">
                <a:latin typeface="Abadi MT Condensed Light"/>
                <a:cs typeface="Abadi MT Condensed Light"/>
              </a:rPr>
              <a:t>Florinda</a:t>
            </a:r>
            <a:r>
              <a:rPr lang="fr-FR" sz="1200" b="1" dirty="0">
                <a:latin typeface="Abadi MT Condensed Light"/>
                <a:cs typeface="Abadi MT Condensed Light"/>
              </a:rPr>
              <a:t> </a:t>
            </a:r>
            <a:r>
              <a:rPr lang="fr-FR" sz="1200" dirty="0">
                <a:latin typeface="Abadi MT Condensed Light"/>
                <a:cs typeface="Abadi MT Condensed Light"/>
              </a:rPr>
              <a:t>(pour grand </a:t>
            </a:r>
            <a:r>
              <a:rPr lang="es-ES_tradnl" sz="1200" dirty="0">
                <a:latin typeface="Abadi MT Condensed Light"/>
                <a:cs typeface="Abadi MT Condensed Light"/>
              </a:rPr>
              <a:t>orgue) Paris, </a:t>
            </a:r>
            <a:r>
              <a:rPr lang="de-DE" sz="1200" dirty="0">
                <a:latin typeface="Abadi MT Condensed Light"/>
                <a:cs typeface="Abadi MT Condensed Light"/>
              </a:rPr>
              <a:t>2004</a:t>
            </a:r>
            <a:r>
              <a:rPr lang="en-US" sz="1200" dirty="0">
                <a:latin typeface="Abadi MT Condensed Light"/>
                <a:cs typeface="Abadi MT Condensed Light"/>
              </a:rPr>
              <a:t>. </a:t>
            </a:r>
            <a:r>
              <a:rPr lang="es-ES_tradnl" sz="1200" dirty="0" err="1">
                <a:latin typeface="Abadi MT Condensed Light"/>
                <a:cs typeface="Abadi MT Condensed Light"/>
              </a:rPr>
              <a:t>Organist</a:t>
            </a:r>
            <a:r>
              <a:rPr lang="es-ES_tradnl" sz="1200" dirty="0">
                <a:latin typeface="Abadi MT Condensed Light"/>
                <a:cs typeface="Abadi MT Condensed Light"/>
              </a:rPr>
              <a:t>: </a:t>
            </a:r>
            <a:r>
              <a:rPr lang="es-ES_tradnl" sz="1200" b="1" dirty="0">
                <a:latin typeface="Abadi MT Condensed Light"/>
                <a:cs typeface="Abadi MT Condensed Light"/>
              </a:rPr>
              <a:t>Hervé Désarbre</a:t>
            </a:r>
            <a:r>
              <a:rPr lang="es-ES_tradnl" sz="1200" dirty="0">
                <a:latin typeface="Abadi MT Condensed Light"/>
                <a:cs typeface="Abadi MT Condensed Light"/>
              </a:rPr>
              <a:t>.</a:t>
            </a:r>
            <a:br>
              <a:rPr lang="fr-FR" sz="1200" dirty="0">
                <a:latin typeface="Abadi MT Condensed Light"/>
                <a:cs typeface="Abadi MT Condensed Light"/>
              </a:rPr>
            </a:br>
            <a:r>
              <a:rPr lang="fr-FR" sz="1200" dirty="0">
                <a:latin typeface="Abadi MT Condensed Light"/>
                <a:cs typeface="Abadi MT Condensed Light"/>
              </a:rPr>
              <a:t>• </a:t>
            </a:r>
            <a:r>
              <a:rPr lang="fr-FR" sz="1200" b="1" i="1" dirty="0">
                <a:latin typeface="Abadi MT Condensed Light"/>
                <a:cs typeface="Abadi MT Condensed Light"/>
              </a:rPr>
              <a:t>Confidencias</a:t>
            </a:r>
            <a:r>
              <a:rPr lang="fr-FR" sz="1200" b="1" dirty="0">
                <a:latin typeface="Abadi MT Condensed Light"/>
                <a:cs typeface="Abadi MT Condensed Light"/>
              </a:rPr>
              <a:t> </a:t>
            </a:r>
            <a:r>
              <a:rPr lang="fr-FR" sz="1200" dirty="0">
                <a:latin typeface="Abadi MT Condensed Light"/>
                <a:cs typeface="Abadi MT Condensed Light"/>
              </a:rPr>
              <a:t>(pour cordes</a:t>
            </a:r>
            <a:r>
              <a:rPr lang="en-US" sz="1200" dirty="0">
                <a:latin typeface="Abadi MT Condensed Light"/>
                <a:cs typeface="Abadi MT Condensed Light"/>
              </a:rPr>
              <a:t>) </a:t>
            </a:r>
            <a:r>
              <a:rPr lang="es-ES_tradnl" sz="1200" dirty="0">
                <a:latin typeface="Abadi MT Condensed Light"/>
                <a:cs typeface="Abadi MT Condensed Light"/>
              </a:rPr>
              <a:t>Paris, </a:t>
            </a:r>
            <a:r>
              <a:rPr lang="de-DE" sz="1200" dirty="0">
                <a:latin typeface="Abadi MT Condensed Light"/>
                <a:cs typeface="Abadi MT Condensed Light"/>
              </a:rPr>
              <a:t>2004</a:t>
            </a:r>
            <a:r>
              <a:rPr lang="en-US" sz="1200" dirty="0">
                <a:latin typeface="Abadi MT Condensed Light"/>
                <a:cs typeface="Abadi MT Condensed Light"/>
              </a:rPr>
              <a:t>. En</a:t>
            </a:r>
            <a:r>
              <a:rPr lang="es-ES_tradnl" sz="1200" dirty="0">
                <a:latin typeface="Abadi MT Condensed Light"/>
                <a:cs typeface="Abadi MT Condensed Light"/>
              </a:rPr>
              <a:t>samble </a:t>
            </a:r>
            <a:r>
              <a:rPr lang="es-ES_tradnl" sz="1200" b="1" i="1" dirty="0">
                <a:latin typeface="Abadi MT Condensed Light"/>
                <a:cs typeface="Abadi MT Condensed Light"/>
              </a:rPr>
              <a:t>Stringendo</a:t>
            </a:r>
            <a:r>
              <a:rPr lang="es-ES_tradnl" sz="1200" dirty="0">
                <a:latin typeface="Abadi MT Condensed Light"/>
                <a:cs typeface="Abadi MT Condensed Light"/>
              </a:rPr>
              <a:t>. Conductor: </a:t>
            </a:r>
            <a:r>
              <a:rPr lang="es-ES_tradnl" sz="1200" b="1" dirty="0">
                <a:latin typeface="Abadi MT Condensed Light"/>
                <a:cs typeface="Abadi MT Condensed Light"/>
              </a:rPr>
              <a:t>Jean </a:t>
            </a:r>
            <a:r>
              <a:rPr lang="fi-FI" sz="1200" b="1" dirty="0">
                <a:latin typeface="Abadi MT Condensed Light"/>
                <a:cs typeface="Abadi MT Condensed Light"/>
              </a:rPr>
              <a:t>Thorel</a:t>
            </a:r>
            <a:r>
              <a:rPr lang="fi-FI" sz="1200" dirty="0">
                <a:latin typeface="Abadi MT Condensed Light"/>
                <a:cs typeface="Abadi MT Condensed Light"/>
              </a:rPr>
              <a:t>.</a:t>
            </a:r>
            <a:br>
              <a:rPr lang="es-ES_tradnl" sz="1200" dirty="0">
                <a:latin typeface="Abadi MT Condensed Light"/>
                <a:cs typeface="Abadi MT Condensed Light"/>
              </a:rPr>
            </a:br>
            <a:r>
              <a:rPr lang="es-ES_tradnl" sz="1200" dirty="0">
                <a:latin typeface="Abadi MT Condensed Light"/>
                <a:cs typeface="Abadi MT Condensed Light"/>
              </a:rPr>
              <a:t>• </a:t>
            </a:r>
            <a:r>
              <a:rPr lang="es-ES_tradnl" sz="1200" b="1" i="1" dirty="0">
                <a:latin typeface="Abadi MT Condensed Light"/>
                <a:cs typeface="Abadi MT Condensed Light"/>
              </a:rPr>
              <a:t>Vanidad de las riquezas </a:t>
            </a:r>
            <a:r>
              <a:rPr lang="es-ES_tradnl" sz="1200" dirty="0">
                <a:latin typeface="Abadi MT Condensed Light"/>
                <a:cs typeface="Abadi MT Condensed Light"/>
              </a:rPr>
              <a:t>(pour orgue, </a:t>
            </a:r>
            <a:r>
              <a:rPr lang="fr-FR" sz="1200" dirty="0">
                <a:latin typeface="Abadi MT Condensed Light"/>
                <a:cs typeface="Abadi MT Condensed Light"/>
              </a:rPr>
              <a:t>bandoneon et cordes) </a:t>
            </a:r>
            <a:r>
              <a:rPr lang="es-ES_tradnl" sz="1200" dirty="0">
                <a:latin typeface="Abadi MT Condensed Light"/>
                <a:cs typeface="Abadi MT Condensed Light"/>
              </a:rPr>
              <a:t>Paris, </a:t>
            </a:r>
            <a:r>
              <a:rPr lang="de-DE" sz="1200" dirty="0">
                <a:latin typeface="Abadi MT Condensed Light"/>
                <a:cs typeface="Abadi MT Condensed Light"/>
              </a:rPr>
              <a:t>2005</a:t>
            </a:r>
            <a:r>
              <a:rPr lang="en-US" sz="1200" dirty="0">
                <a:latin typeface="Abadi MT Condensed Light"/>
                <a:cs typeface="Abadi MT Condensed Light"/>
              </a:rPr>
              <a:t>. </a:t>
            </a:r>
            <a:r>
              <a:rPr lang="es-ES_tradnl" sz="1200" dirty="0" err="1">
                <a:latin typeface="Abadi MT Condensed Light"/>
                <a:cs typeface="Abadi MT Condensed Light"/>
              </a:rPr>
              <a:t>Bandoneon</a:t>
            </a:r>
            <a:r>
              <a:rPr lang="es-ES_tradnl" sz="1200" dirty="0">
                <a:latin typeface="Abadi MT Condensed Light"/>
                <a:cs typeface="Abadi MT Condensed Light"/>
              </a:rPr>
              <a:t>: </a:t>
            </a:r>
            <a:r>
              <a:rPr lang="es-ES_tradnl" sz="1200" b="1" dirty="0">
                <a:latin typeface="Abadi MT Condensed Light"/>
                <a:cs typeface="Abadi MT Condensed Light"/>
              </a:rPr>
              <a:t>Guilleume Hodeau</a:t>
            </a:r>
            <a:r>
              <a:rPr lang="es-ES_tradnl" sz="1200" dirty="0">
                <a:latin typeface="Abadi MT Condensed Light"/>
                <a:cs typeface="Abadi MT Condensed Light"/>
              </a:rPr>
              <a:t>, </a:t>
            </a:r>
            <a:br>
              <a:rPr lang="es-ES_tradnl" sz="1200" dirty="0">
                <a:latin typeface="Abadi MT Condensed Light"/>
                <a:cs typeface="Abadi MT Condensed Light"/>
              </a:rPr>
            </a:br>
            <a:r>
              <a:rPr lang="es-ES_tradnl" sz="1200" dirty="0">
                <a:latin typeface="Abadi MT Condensed Light"/>
                <a:cs typeface="Abadi MT Condensed Light"/>
              </a:rPr>
              <a:t>Organista: </a:t>
            </a:r>
            <a:r>
              <a:rPr lang="es-ES_tradnl" sz="1200" b="1" dirty="0">
                <a:latin typeface="Abadi MT Condensed Light"/>
                <a:cs typeface="Abadi MT Condensed Light"/>
              </a:rPr>
              <a:t>Hervé Désarbre</a:t>
            </a:r>
            <a:r>
              <a:rPr lang="es-ES_tradnl" sz="1200" dirty="0">
                <a:latin typeface="Abadi MT Condensed Light"/>
                <a:cs typeface="Abadi MT Condensed Light"/>
              </a:rPr>
              <a:t>, Ensamble: </a:t>
            </a:r>
            <a:r>
              <a:rPr lang="es-ES_tradnl" sz="1200" b="1" i="1" dirty="0">
                <a:latin typeface="Abadi MT Condensed Light"/>
                <a:cs typeface="Abadi MT Condensed Light"/>
              </a:rPr>
              <a:t>Stringendo</a:t>
            </a:r>
            <a:r>
              <a:rPr lang="es-ES_tradnl" sz="1200" dirty="0">
                <a:latin typeface="Abadi MT Condensed Light"/>
                <a:cs typeface="Abadi MT Condensed Light"/>
              </a:rPr>
              <a:t>, Conductor: </a:t>
            </a:r>
            <a:r>
              <a:rPr lang="es-ES_tradnl" sz="1200" b="1" dirty="0">
                <a:latin typeface="Abadi MT Condensed Light"/>
                <a:cs typeface="Abadi MT Condensed Light"/>
              </a:rPr>
              <a:t>Jean </a:t>
            </a:r>
            <a:r>
              <a:rPr lang="fi-FI" sz="1200" b="1" dirty="0">
                <a:latin typeface="Abadi MT Condensed Light"/>
                <a:cs typeface="Abadi MT Condensed Light"/>
              </a:rPr>
              <a:t>Thorel.</a:t>
            </a:r>
            <a:br>
              <a:rPr lang="fi-FI" sz="1200" dirty="0">
                <a:latin typeface="Abadi MT Condensed Light"/>
                <a:cs typeface="Abadi MT Condensed Light"/>
              </a:rPr>
            </a:br>
            <a:r>
              <a:rPr lang="fi-FI" sz="1200" dirty="0">
                <a:latin typeface="Abadi MT Condensed Light"/>
                <a:cs typeface="Abadi MT Condensed Light"/>
              </a:rPr>
              <a:t>• </a:t>
            </a:r>
            <a:r>
              <a:rPr lang="fi-FI" sz="1200" b="1" i="1" dirty="0">
                <a:latin typeface="Abadi MT Condensed Light"/>
                <a:cs typeface="Abadi MT Condensed Light"/>
              </a:rPr>
              <a:t>O Carnaval </a:t>
            </a:r>
            <a:r>
              <a:rPr lang="fi-FI" sz="1200" dirty="0">
                <a:latin typeface="Abadi MT Condensed Light"/>
                <a:cs typeface="Abadi MT Condensed Light"/>
              </a:rPr>
              <a:t>(puor choeur a capella) </a:t>
            </a:r>
            <a:r>
              <a:rPr lang="es-ES_tradnl" sz="1200" dirty="0">
                <a:latin typeface="Abadi MT Condensed Light"/>
                <a:cs typeface="Abadi MT Condensed Light"/>
              </a:rPr>
              <a:t>Paris, 2008. Val de </a:t>
            </a:r>
            <a:r>
              <a:rPr lang="es-ES_tradnl" sz="1200" dirty="0" err="1">
                <a:latin typeface="Abadi MT Condensed Light"/>
                <a:cs typeface="Abadi MT Condensed Light"/>
              </a:rPr>
              <a:t>Gráce</a:t>
            </a:r>
            <a:r>
              <a:rPr lang="es-ES_tradnl" sz="1200" dirty="0">
                <a:latin typeface="Abadi MT Condensed Light"/>
                <a:cs typeface="Abadi MT Condensed Light"/>
              </a:rPr>
              <a:t> </a:t>
            </a:r>
            <a:r>
              <a:rPr lang="es-ES_tradnl" sz="1200" dirty="0" err="1">
                <a:latin typeface="Abadi MT Condensed Light"/>
                <a:cs typeface="Abadi MT Condensed Light"/>
              </a:rPr>
              <a:t>Choir</a:t>
            </a:r>
            <a:r>
              <a:rPr lang="es-ES_tradnl" sz="1200" dirty="0">
                <a:latin typeface="Abadi MT Condensed Light"/>
                <a:cs typeface="Abadi MT Condensed Light"/>
              </a:rPr>
              <a:t>. Conductor: </a:t>
            </a:r>
            <a:r>
              <a:rPr lang="es-ES_tradnl" sz="1200" b="1" dirty="0">
                <a:latin typeface="Abadi MT Condensed Light"/>
                <a:cs typeface="Abadi MT Condensed Light"/>
              </a:rPr>
              <a:t>Etienne </a:t>
            </a:r>
            <a:r>
              <a:rPr lang="fr-FR" sz="1200" b="1" dirty="0">
                <a:latin typeface="Abadi MT Condensed Light"/>
                <a:cs typeface="Abadi MT Condensed Light"/>
              </a:rPr>
              <a:t>Ferchaud</a:t>
            </a:r>
            <a:br>
              <a:rPr lang="fr-FR" sz="1200" dirty="0">
                <a:latin typeface="Abadi MT Condensed Light"/>
                <a:cs typeface="Abadi MT Condensed Light"/>
              </a:rPr>
            </a:br>
            <a:r>
              <a:rPr lang="fr-FR" sz="1200" dirty="0">
                <a:latin typeface="Abadi MT Condensed Light"/>
                <a:cs typeface="Abadi MT Condensed Light"/>
              </a:rPr>
              <a:t>• </a:t>
            </a:r>
            <a:r>
              <a:rPr lang="fr-FR" sz="1200" b="1" i="1" dirty="0">
                <a:latin typeface="Abadi MT Condensed Light"/>
                <a:cs typeface="Abadi MT Condensed Light"/>
              </a:rPr>
              <a:t>Samba! </a:t>
            </a:r>
            <a:r>
              <a:rPr lang="fr-FR" sz="1200" dirty="0">
                <a:latin typeface="Abadi MT Condensed Light"/>
                <a:cs typeface="Abadi MT Condensed Light"/>
              </a:rPr>
              <a:t>(pour grand orgue)</a:t>
            </a:r>
            <a:r>
              <a:rPr lang="es-ES_tradnl" sz="1200" dirty="0">
                <a:latin typeface="Abadi MT Condensed Light"/>
                <a:cs typeface="Abadi MT Condensed Light"/>
              </a:rPr>
              <a:t> Paris, </a:t>
            </a:r>
            <a:r>
              <a:rPr lang="de-DE" sz="1200" dirty="0">
                <a:latin typeface="Abadi MT Condensed Light"/>
                <a:cs typeface="Abadi MT Condensed Light"/>
              </a:rPr>
              <a:t>2011. Organist: </a:t>
            </a:r>
            <a:r>
              <a:rPr lang="es-ES_tradnl" sz="1200" b="1" dirty="0">
                <a:latin typeface="Abadi MT Condensed Light"/>
                <a:cs typeface="Abadi MT Condensed Light"/>
              </a:rPr>
              <a:t>Hervé Désarbre</a:t>
            </a:r>
            <a:br>
              <a:rPr lang="fr-FR" sz="1200" dirty="0">
                <a:latin typeface="Abadi MT Condensed Light"/>
                <a:cs typeface="Abadi MT Condensed Light"/>
              </a:rPr>
            </a:br>
            <a:r>
              <a:rPr lang="fr-FR" sz="1200" dirty="0">
                <a:latin typeface="Abadi MT Condensed Light"/>
                <a:cs typeface="Abadi MT Condensed Light"/>
              </a:rPr>
              <a:t>• </a:t>
            </a:r>
            <a:r>
              <a:rPr lang="fr-FR" sz="1200" b="1" i="1" dirty="0">
                <a:latin typeface="Abadi MT Condensed Light"/>
                <a:cs typeface="Abadi MT Condensed Light"/>
              </a:rPr>
              <a:t>Variations </a:t>
            </a:r>
            <a:r>
              <a:rPr lang="de-DE" sz="1200" b="1" i="1" dirty="0">
                <a:latin typeface="Abadi MT Condensed Light"/>
                <a:cs typeface="Abadi MT Condensed Light"/>
              </a:rPr>
              <a:t>on Es Ist Ein Ros Entsprungen </a:t>
            </a:r>
            <a:r>
              <a:rPr lang="fr-FR" sz="1200" dirty="0">
                <a:latin typeface="Abadi MT Condensed Light"/>
                <a:cs typeface="Abadi MT Condensed Light"/>
              </a:rPr>
              <a:t>(pour orgue)</a:t>
            </a:r>
            <a:r>
              <a:rPr lang="es-ES_tradnl" sz="1200" dirty="0">
                <a:latin typeface="Abadi MT Condensed Light"/>
                <a:cs typeface="Abadi MT Condensed Light"/>
              </a:rPr>
              <a:t> Paris, </a:t>
            </a:r>
            <a:r>
              <a:rPr lang="de-DE" sz="1200" dirty="0">
                <a:latin typeface="Abadi MT Condensed Light"/>
                <a:cs typeface="Abadi MT Condensed Light"/>
              </a:rPr>
              <a:t>2013. Organist: </a:t>
            </a:r>
            <a:r>
              <a:rPr lang="es-ES_tradnl" sz="1200" b="1" dirty="0">
                <a:latin typeface="Abadi MT Condensed Light"/>
                <a:cs typeface="Abadi MT Condensed Light"/>
              </a:rPr>
              <a:t>Hervé Désarbre</a:t>
            </a:r>
            <a:br>
              <a:rPr lang="es-ES_tradnl" sz="1200" dirty="0">
                <a:latin typeface="Abadi MT Condensed Light"/>
                <a:cs typeface="Abadi MT Condensed Light"/>
              </a:rPr>
            </a:br>
            <a:r>
              <a:rPr lang="es-ES_tradnl" sz="1200" dirty="0">
                <a:latin typeface="Abadi MT Condensed Light"/>
                <a:cs typeface="Abadi MT Condensed Light"/>
              </a:rPr>
              <a:t>• </a:t>
            </a:r>
            <a:r>
              <a:rPr lang="es-ES_tradnl" sz="1200" b="1" i="1" dirty="0">
                <a:latin typeface="Abadi MT Condensed Light"/>
                <a:cs typeface="Abadi MT Condensed Light"/>
              </a:rPr>
              <a:t>Noels du </a:t>
            </a:r>
            <a:r>
              <a:rPr lang="fr-FR" sz="1200" b="1" i="1" dirty="0">
                <a:latin typeface="Abadi MT Condensed Light"/>
                <a:cs typeface="Abadi MT Condensed Light"/>
              </a:rPr>
              <a:t>Monde </a:t>
            </a:r>
            <a:r>
              <a:rPr lang="fr-FR" sz="1200" dirty="0">
                <a:latin typeface="Abadi MT Condensed Light"/>
                <a:cs typeface="Abadi MT Condensed Light"/>
              </a:rPr>
              <a:t>(7 petite pièces pour piano) </a:t>
            </a:r>
            <a:r>
              <a:rPr lang="es-ES_tradnl" sz="1200" dirty="0">
                <a:latin typeface="Abadi MT Condensed Light"/>
                <a:cs typeface="Abadi MT Condensed Light"/>
              </a:rPr>
              <a:t>Paris, </a:t>
            </a:r>
            <a:r>
              <a:rPr lang="de-DE" sz="1200" dirty="0">
                <a:latin typeface="Abadi MT Condensed Light"/>
                <a:cs typeface="Abadi MT Condensed Light"/>
              </a:rPr>
              <a:t>2014. </a:t>
            </a:r>
            <a:br>
              <a:rPr lang="de-DE" sz="1400" dirty="0">
                <a:latin typeface="Abadi MT Condensed Light"/>
                <a:cs typeface="Abadi MT Condensed Light"/>
              </a:rPr>
            </a:br>
            <a:br>
              <a:rPr lang="it-IT" sz="1400" b="1" i="1" dirty="0">
                <a:latin typeface="Abadi MT Condensed Light"/>
                <a:cs typeface="Abadi MT Condensed Light"/>
              </a:rPr>
            </a:br>
            <a:r>
              <a:rPr lang="it-IT" sz="1400" b="1" i="1" dirty="0">
                <a:latin typeface="Abadi MT Condensed Light"/>
                <a:cs typeface="Abadi MT Condensed Light"/>
              </a:rPr>
              <a:t>                                                                                      </a:t>
            </a:r>
            <a:br>
              <a:rPr lang="es-ES_tradnl" sz="1400" dirty="0">
                <a:latin typeface="Futura Condensed"/>
                <a:cs typeface="Futura Condensed"/>
              </a:rPr>
            </a:br>
            <a:r>
              <a:rPr lang="es-ES_tradnl" sz="1400" b="1" dirty="0">
                <a:latin typeface="Abadi MT Condensed Light"/>
                <a:cs typeface="Abadi MT Condensed Light"/>
              </a:rPr>
              <a:t> </a:t>
            </a:r>
            <a:endParaRPr lang="en-US" sz="1400" dirty="0">
              <a:latin typeface="Abadi MT Condensed Light"/>
              <a:cs typeface="Abadi MT Condensed Light"/>
            </a:endParaRPr>
          </a:p>
        </p:txBody>
      </p:sp>
      <p:pic>
        <p:nvPicPr>
          <p:cNvPr id="34" name="Picture 33" descr="L'orgue et la dan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21" y="3961026"/>
            <a:ext cx="1396521" cy="1963352"/>
          </a:xfrm>
          <a:prstGeom prst="rect">
            <a:avLst/>
          </a:prstGeom>
        </p:spPr>
      </p:pic>
      <p:pic>
        <p:nvPicPr>
          <p:cNvPr id="5" name="Picture 4" descr="img20190111_1326003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2982" y="4044282"/>
            <a:ext cx="1377565" cy="1951936"/>
          </a:xfrm>
          <a:prstGeom prst="rect">
            <a:avLst/>
          </a:prstGeom>
        </p:spPr>
      </p:pic>
      <p:pic>
        <p:nvPicPr>
          <p:cNvPr id="35" name="Picture 34" descr="Screen Shot 2019-01-11 at 8.11.3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7555" y="4044277"/>
            <a:ext cx="1382216" cy="1951935"/>
          </a:xfrm>
          <a:prstGeom prst="rect">
            <a:avLst/>
          </a:prstGeom>
        </p:spPr>
      </p:pic>
      <p:pic>
        <p:nvPicPr>
          <p:cNvPr id="40" name="Picture 39" descr="O Carnav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6309" y="4044277"/>
            <a:ext cx="1359879" cy="1951935"/>
          </a:xfrm>
          <a:prstGeom prst="rect">
            <a:avLst/>
          </a:prstGeom>
        </p:spPr>
      </p:pic>
      <p:pic>
        <p:nvPicPr>
          <p:cNvPr id="39" name="Picture 38" descr="Noels du Monde piano.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0217" y="4033348"/>
            <a:ext cx="1294270" cy="1962862"/>
          </a:xfrm>
          <a:prstGeom prst="rect">
            <a:avLst/>
          </a:prstGeom>
        </p:spPr>
      </p:pic>
      <p:pic>
        <p:nvPicPr>
          <p:cNvPr id="41" name="Picture 40" descr="Confidencia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3388" y="4044286"/>
            <a:ext cx="1392027" cy="1951932"/>
          </a:xfrm>
          <a:prstGeom prst="rect">
            <a:avLst/>
          </a:prstGeom>
        </p:spPr>
      </p:pic>
      <p:sp>
        <p:nvSpPr>
          <p:cNvPr id="9" name="TextBox 8"/>
          <p:cNvSpPr txBox="1"/>
          <p:nvPr/>
        </p:nvSpPr>
        <p:spPr>
          <a:xfrm>
            <a:off x="5581135" y="6370595"/>
            <a:ext cx="2697892" cy="400110"/>
          </a:xfrm>
          <a:prstGeom prst="rect">
            <a:avLst/>
          </a:prstGeom>
          <a:noFill/>
        </p:spPr>
        <p:txBody>
          <a:bodyPr wrap="square" rtlCol="0">
            <a:spAutoFit/>
          </a:bodyPr>
          <a:lstStyle/>
          <a:p>
            <a:pPr algn="ctr"/>
            <a:r>
              <a:rPr lang="en-US" sz="1000" dirty="0">
                <a:solidFill>
                  <a:schemeClr val="tx1">
                    <a:lumMod val="50000"/>
                    <a:lumOff val="50000"/>
                  </a:schemeClr>
                </a:solidFill>
                <a:latin typeface="Avenir Heavy"/>
                <a:cs typeface="Avenir Heavy"/>
              </a:rPr>
              <a:t>BOOKINGS: </a:t>
            </a:r>
            <a:r>
              <a:rPr lang="en-US" sz="1000" dirty="0" err="1">
                <a:solidFill>
                  <a:schemeClr val="tx1">
                    <a:lumMod val="50000"/>
                    <a:lumOff val="50000"/>
                  </a:schemeClr>
                </a:solidFill>
                <a:latin typeface="Avenir Heavy"/>
                <a:cs typeface="Avenir Heavy"/>
              </a:rPr>
              <a:t>aguamagica@gmail.com</a:t>
            </a:r>
            <a:endParaRPr lang="es-ES_tradnl" sz="1000" dirty="0">
              <a:solidFill>
                <a:schemeClr val="tx1">
                  <a:lumMod val="50000"/>
                  <a:lumOff val="50000"/>
                </a:schemeClr>
              </a:solidFill>
              <a:latin typeface="Avenir Heavy"/>
              <a:cs typeface="Avenir Heavy"/>
            </a:endParaRPr>
          </a:p>
          <a:p>
            <a:pPr algn="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626308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lnSpc>
                <a:spcPct val="120000"/>
              </a:lnSpc>
              <a:spcBef>
                <a:spcPts val="0"/>
              </a:spcBef>
            </a:pPr>
            <a:r>
              <a:rPr lang="en-US" sz="2000" dirty="0">
                <a:latin typeface="Futura Condensed"/>
                <a:cs typeface="Futura Condensed"/>
              </a:rPr>
              <a:t>      CLASSICAL MUSIC PERFORMANCES</a:t>
            </a:r>
          </a:p>
        </p:txBody>
      </p:sp>
      <p:sp>
        <p:nvSpPr>
          <p:cNvPr id="4" name="Content Placeholder 3"/>
          <p:cNvSpPr>
            <a:spLocks noGrp="1"/>
          </p:cNvSpPr>
          <p:nvPr>
            <p:ph sz="half" idx="2"/>
          </p:nvPr>
        </p:nvSpPr>
        <p:spPr>
          <a:xfrm>
            <a:off x="567911" y="995405"/>
            <a:ext cx="2713495" cy="5793947"/>
          </a:xfrm>
        </p:spPr>
        <p:txBody>
          <a:bodyPr>
            <a:noAutofit/>
          </a:bodyPr>
          <a:lstStyle/>
          <a:p>
            <a:pPr marL="0" indent="0">
              <a:spcBef>
                <a:spcPts val="100"/>
              </a:spcBef>
              <a:buNone/>
            </a:pPr>
            <a:r>
              <a:rPr lang="en-US" sz="1000" b="1" dirty="0">
                <a:latin typeface="Abadi MT Condensed Light"/>
                <a:cs typeface="Abadi MT Condensed Light"/>
              </a:rPr>
              <a:t> </a:t>
            </a:r>
            <a:r>
              <a:rPr lang="en-US" sz="1000" b="1" dirty="0">
                <a:solidFill>
                  <a:srgbClr val="B050D7"/>
                </a:solidFill>
                <a:latin typeface="Abadi MT Condensed Light"/>
                <a:cs typeface="Abadi MT Condensed Light"/>
              </a:rPr>
              <a:t>STRINGENDO – “CONFIDENCIAS” </a:t>
            </a:r>
            <a:r>
              <a:rPr lang="en-US" sz="1000" b="1" dirty="0">
                <a:solidFill>
                  <a:schemeClr val="accent1">
                    <a:lumMod val="75000"/>
                  </a:schemeClr>
                </a:solidFill>
                <a:latin typeface="Abadi MT Condensed Light"/>
                <a:cs typeface="Abadi MT Condensed Light"/>
              </a:rPr>
              <a:t>(dir.: Jean THOREL)</a:t>
            </a:r>
          </a:p>
          <a:p>
            <a:pPr marL="0" indent="0">
              <a:spcBef>
                <a:spcPts val="100"/>
              </a:spcBef>
              <a:buNone/>
            </a:pPr>
            <a:r>
              <a:rPr lang="en-US" sz="1000" b="1" dirty="0">
                <a:latin typeface="Abadi MT Condensed Light"/>
                <a:cs typeface="Abadi MT Condensed Light"/>
              </a:rPr>
              <a:t>• Eglise Notre Dame du Val de Grâce, Paris</a:t>
            </a:r>
          </a:p>
          <a:p>
            <a:pPr marL="0" indent="0">
              <a:spcBef>
                <a:spcPts val="100"/>
              </a:spcBef>
              <a:buNone/>
            </a:pPr>
            <a:endParaRPr lang="en-US" sz="1000" b="1" dirty="0">
              <a:latin typeface="Abadi MT Condensed Light"/>
              <a:cs typeface="Abadi MT Condensed Light"/>
            </a:endParaRPr>
          </a:p>
          <a:p>
            <a:pPr marL="0" indent="0">
              <a:spcBef>
                <a:spcPts val="100"/>
              </a:spcBef>
              <a:buNone/>
            </a:pPr>
            <a:r>
              <a:rPr lang="en-US" sz="1000" b="1" dirty="0">
                <a:solidFill>
                  <a:srgbClr val="B050D7"/>
                </a:solidFill>
                <a:latin typeface="Abadi MT Condensed Light"/>
                <a:cs typeface="Abadi MT Condensed Light"/>
              </a:rPr>
              <a:t>Hervé DERSARBRE – ”FLORINDA</a:t>
            </a:r>
            <a:r>
              <a:rPr lang="en-US" sz="1000" b="1" dirty="0">
                <a:latin typeface="Abadi MT Condensed Light"/>
                <a:cs typeface="Abadi MT Condensed Light"/>
              </a:rPr>
              <a:t>”</a:t>
            </a:r>
          </a:p>
          <a:p>
            <a:pPr marL="0" indent="0">
              <a:spcBef>
                <a:spcPts val="100"/>
              </a:spcBef>
              <a:buNone/>
            </a:pPr>
            <a:r>
              <a:rPr lang="en-US" sz="1000" b="1" dirty="0">
                <a:latin typeface="Abadi MT Condensed Light"/>
                <a:cs typeface="Abadi MT Condensed Light"/>
              </a:rPr>
              <a:t>• Eglise Notre Dame du Val de Grâce, Paris, FRANCE </a:t>
            </a:r>
          </a:p>
          <a:p>
            <a:pPr marL="0" indent="0">
              <a:spcBef>
                <a:spcPts val="100"/>
              </a:spcBef>
              <a:buNone/>
            </a:pPr>
            <a:r>
              <a:rPr lang="en-US" sz="1000" b="1" dirty="0">
                <a:latin typeface="Abadi MT Condensed Light"/>
                <a:cs typeface="Abadi MT Condensed Light"/>
              </a:rPr>
              <a:t>• Eglise Saint-Roch, Paris, FRANCE</a:t>
            </a:r>
          </a:p>
          <a:p>
            <a:pPr marL="0" indent="0">
              <a:spcBef>
                <a:spcPts val="100"/>
              </a:spcBef>
              <a:buNone/>
            </a:pPr>
            <a:r>
              <a:rPr lang="en-US" sz="1000" b="1" dirty="0">
                <a:latin typeface="Abadi MT Condensed Light"/>
                <a:cs typeface="Abadi MT Condensed Light"/>
              </a:rPr>
              <a:t>• Eglise La Madelaine, Paris, FRANCE	</a:t>
            </a:r>
          </a:p>
          <a:p>
            <a:pPr marL="0" indent="0">
              <a:spcBef>
                <a:spcPts val="100"/>
              </a:spcBef>
              <a:buNone/>
            </a:pPr>
            <a:r>
              <a:rPr lang="en-US" sz="1000" b="1" dirty="0">
                <a:latin typeface="Abadi MT Condensed Light"/>
                <a:cs typeface="Abadi MT Condensed Light"/>
              </a:rPr>
              <a:t>• Festival d’orgue de Moscou, RUSSIA</a:t>
            </a:r>
          </a:p>
          <a:p>
            <a:pPr marL="0" indent="0">
              <a:spcBef>
                <a:spcPts val="100"/>
              </a:spcBef>
              <a:buNone/>
            </a:pPr>
            <a:r>
              <a:rPr lang="en-US" sz="1000" b="1" dirty="0">
                <a:latin typeface="Abadi MT Condensed Light"/>
                <a:cs typeface="Abadi MT Condensed Light"/>
              </a:rPr>
              <a:t>• St.-Wolfgang-Kirche, Reutlingen, GERMANY</a:t>
            </a:r>
          </a:p>
          <a:p>
            <a:pPr marL="0" indent="0">
              <a:spcBef>
                <a:spcPts val="100"/>
              </a:spcBef>
              <a:buNone/>
            </a:pPr>
            <a:r>
              <a:rPr lang="en-US" sz="1000" b="1" dirty="0">
                <a:latin typeface="Abadi MT Condensed Light"/>
                <a:cs typeface="Abadi MT Condensed Light"/>
              </a:rPr>
              <a:t>• Chelsea Art Festival, London, ENGLAND</a:t>
            </a:r>
          </a:p>
          <a:p>
            <a:pPr marL="0" indent="0">
              <a:spcBef>
                <a:spcPts val="100"/>
              </a:spcBef>
              <a:buNone/>
            </a:pPr>
            <a:endParaRPr lang="en-US" sz="1000" b="1" dirty="0">
              <a:latin typeface="Abadi MT Condensed Light"/>
              <a:cs typeface="Abadi MT Condensed Light"/>
            </a:endParaRPr>
          </a:p>
          <a:p>
            <a:pPr marL="0" indent="0">
              <a:spcBef>
                <a:spcPts val="100"/>
              </a:spcBef>
              <a:buNone/>
            </a:pPr>
            <a:r>
              <a:rPr lang="en-US" sz="1000" b="1" dirty="0">
                <a:solidFill>
                  <a:srgbClr val="B050D7"/>
                </a:solidFill>
                <a:latin typeface="Abadi MT Condensed Light"/>
                <a:cs typeface="Abadi MT Condensed Light"/>
              </a:rPr>
              <a:t> </a:t>
            </a:r>
            <a:r>
              <a:rPr lang="de-DE" sz="1000" b="1" dirty="0">
                <a:solidFill>
                  <a:schemeClr val="accent2">
                    <a:lumMod val="50000"/>
                    <a:lumOff val="50000"/>
                  </a:schemeClr>
                </a:solidFill>
                <a:latin typeface="Abadi MT Condensed Light"/>
                <a:cs typeface="Abadi MT Condensed Light"/>
              </a:rPr>
              <a:t>“VARIATIONS ON ES IST EIN ROS'ENTSPRUNGEN</a:t>
            </a:r>
            <a:r>
              <a:rPr lang="en-US" sz="1000" b="1" dirty="0">
                <a:solidFill>
                  <a:schemeClr val="accent2">
                    <a:lumMod val="50000"/>
                    <a:lumOff val="50000"/>
                  </a:schemeClr>
                </a:solidFill>
                <a:latin typeface="Abadi MT Condensed Light"/>
                <a:cs typeface="Abadi MT Condensed Light"/>
              </a:rPr>
              <a:t>”</a:t>
            </a:r>
          </a:p>
          <a:p>
            <a:pPr marL="0" indent="0">
              <a:spcBef>
                <a:spcPts val="100"/>
              </a:spcBef>
              <a:buNone/>
            </a:pPr>
            <a:r>
              <a:rPr lang="en-US" sz="1000" b="1" dirty="0">
                <a:latin typeface="Abadi MT Condensed Light"/>
                <a:cs typeface="Abadi MT Condensed Light"/>
              </a:rPr>
              <a:t>• Eglise Saint Ambroise, Paris, FRANCE</a:t>
            </a:r>
          </a:p>
          <a:p>
            <a:pPr marL="0" indent="0">
              <a:spcBef>
                <a:spcPts val="100"/>
              </a:spcBef>
              <a:buNone/>
            </a:pPr>
            <a:endParaRPr lang="en-US" sz="1000" b="1" dirty="0">
              <a:latin typeface="Abadi MT Condensed Light"/>
              <a:cs typeface="Abadi MT Condensed Light"/>
            </a:endParaRPr>
          </a:p>
          <a:p>
            <a:pPr marL="0" indent="0">
              <a:spcBef>
                <a:spcPts val="100"/>
              </a:spcBef>
              <a:buNone/>
            </a:pPr>
            <a:r>
              <a:rPr lang="en-US" sz="1000" b="1" dirty="0">
                <a:solidFill>
                  <a:schemeClr val="accent2">
                    <a:lumMod val="50000"/>
                    <a:lumOff val="50000"/>
                  </a:schemeClr>
                </a:solidFill>
                <a:latin typeface="Abadi MT Condensed Light"/>
                <a:cs typeface="Abadi MT Condensed Light"/>
              </a:rPr>
              <a:t>Olivier VERNET – “FLORINDA”</a:t>
            </a:r>
          </a:p>
          <a:p>
            <a:pPr marL="0" indent="0">
              <a:spcBef>
                <a:spcPts val="100"/>
              </a:spcBef>
              <a:buNone/>
            </a:pPr>
            <a:r>
              <a:rPr lang="en-US" sz="1000" b="1" dirty="0">
                <a:latin typeface="Abadi MT Condensed Light"/>
                <a:cs typeface="Abadi MT Condensed Light"/>
              </a:rPr>
              <a:t>• Cathédrale St-Pierre, Genève, FRANCE</a:t>
            </a:r>
          </a:p>
          <a:p>
            <a:pPr marL="0" indent="0">
              <a:spcBef>
                <a:spcPts val="100"/>
              </a:spcBef>
              <a:buNone/>
            </a:pPr>
            <a:r>
              <a:rPr lang="en-US" sz="1000" b="1" dirty="0">
                <a:latin typeface="Abadi MT Condensed Light"/>
                <a:cs typeface="Abadi MT Condensed Light"/>
              </a:rPr>
              <a:t>• Festival de Laon, Laon, FRANCE </a:t>
            </a:r>
          </a:p>
          <a:p>
            <a:pPr marL="0" indent="0">
              <a:spcBef>
                <a:spcPts val="100"/>
              </a:spcBef>
              <a:buNone/>
            </a:pPr>
            <a:r>
              <a:rPr lang="en-US" sz="1000" b="1" dirty="0">
                <a:latin typeface="Abadi MT Condensed Light"/>
                <a:cs typeface="Abadi MT Condensed Light"/>
              </a:rPr>
              <a:t>• Eglise Saint-Léger, Cognac, FRANCE</a:t>
            </a:r>
          </a:p>
          <a:p>
            <a:pPr marL="0" indent="0">
              <a:spcBef>
                <a:spcPts val="100"/>
              </a:spcBef>
              <a:buNone/>
            </a:pPr>
            <a:r>
              <a:rPr lang="en-US" sz="1000" b="1" dirty="0">
                <a:latin typeface="Abadi MT Condensed Light"/>
                <a:cs typeface="Abadi MT Condensed Light"/>
              </a:rPr>
              <a:t>• La Roche-sur-Yon, Nantes, FRANCE</a:t>
            </a:r>
          </a:p>
          <a:p>
            <a:pPr marL="0" indent="0">
              <a:spcBef>
                <a:spcPts val="100"/>
              </a:spcBef>
              <a:buNone/>
            </a:pPr>
            <a:r>
              <a:rPr lang="en-US" sz="1000" b="1" dirty="0">
                <a:latin typeface="Abadi MT Condensed Light"/>
                <a:cs typeface="Abadi MT Condensed Light"/>
              </a:rPr>
              <a:t>• Basilique Saint Nicolas de Nantes, FRANCE</a:t>
            </a:r>
          </a:p>
          <a:p>
            <a:pPr marL="0" indent="0">
              <a:spcBef>
                <a:spcPts val="100"/>
              </a:spcBef>
              <a:buNone/>
            </a:pPr>
            <a:r>
              <a:rPr lang="en-US" sz="1000" b="1" dirty="0">
                <a:latin typeface="Abadi MT Condensed Light"/>
                <a:cs typeface="Abadi MT Condensed Light"/>
              </a:rPr>
              <a:t>• Kathedrale von Genf, Geneva, </a:t>
            </a:r>
            <a:r>
              <a:rPr lang="de-DE" sz="1000" b="1" dirty="0">
                <a:latin typeface="Abadi MT Condensed Light"/>
                <a:cs typeface="Abadi MT Condensed Light"/>
              </a:rPr>
              <a:t>SWITZERLAND</a:t>
            </a:r>
            <a:endParaRPr lang="en-US" sz="1000" b="1" dirty="0">
              <a:latin typeface="Abadi MT Condensed Light"/>
              <a:cs typeface="Abadi MT Condensed Light"/>
            </a:endParaRPr>
          </a:p>
          <a:p>
            <a:pPr marL="0" indent="0">
              <a:spcBef>
                <a:spcPts val="100"/>
              </a:spcBef>
              <a:buNone/>
            </a:pPr>
            <a:r>
              <a:rPr lang="en-US" sz="1000" b="1" dirty="0">
                <a:latin typeface="Abadi MT Condensed Light"/>
                <a:cs typeface="Abadi MT Condensed Light"/>
              </a:rPr>
              <a:t>• Dannemarie, FRANCE</a:t>
            </a:r>
          </a:p>
          <a:p>
            <a:pPr marL="0" indent="0">
              <a:spcBef>
                <a:spcPts val="100"/>
              </a:spcBef>
              <a:buNone/>
            </a:pPr>
            <a:r>
              <a:rPr lang="en-US" sz="1000" b="1" dirty="0">
                <a:latin typeface="Abadi MT Condensed Light"/>
                <a:cs typeface="Abadi MT Condensed Light"/>
              </a:rPr>
              <a:t>• Roquevaire Internationalen Orgelfestival, FRANCE</a:t>
            </a:r>
          </a:p>
          <a:p>
            <a:pPr marL="0" indent="0">
              <a:spcBef>
                <a:spcPts val="100"/>
              </a:spcBef>
              <a:buNone/>
            </a:pPr>
            <a:r>
              <a:rPr lang="en-US" sz="1000" b="1" dirty="0">
                <a:latin typeface="Abadi MT Condensed Light"/>
                <a:cs typeface="Abadi MT Condensed Light"/>
              </a:rPr>
              <a:t>• Caen, FRANCE</a:t>
            </a:r>
          </a:p>
          <a:p>
            <a:pPr marL="0" indent="0">
              <a:spcBef>
                <a:spcPts val="100"/>
              </a:spcBef>
              <a:buNone/>
            </a:pPr>
            <a:r>
              <a:rPr lang="en-US" sz="1000" b="1" dirty="0">
                <a:latin typeface="Abadi MT Condensed Light"/>
                <a:cs typeface="Abadi MT Condensed Light"/>
              </a:rPr>
              <a:t>• Kathedrale von Annecy, FRANCE	 </a:t>
            </a:r>
          </a:p>
          <a:p>
            <a:pPr marL="0" indent="0">
              <a:spcBef>
                <a:spcPts val="100"/>
              </a:spcBef>
              <a:buNone/>
            </a:pPr>
            <a:r>
              <a:rPr lang="en-US" sz="1000" b="1" dirty="0">
                <a:latin typeface="Abadi MT Condensed Light"/>
                <a:cs typeface="Abadi MT Condensed Light"/>
              </a:rPr>
              <a:t>• Eglise Saint-etienne Du Mont, FRANCE</a:t>
            </a:r>
          </a:p>
          <a:p>
            <a:pPr marL="0" indent="0">
              <a:spcBef>
                <a:spcPts val="100"/>
              </a:spcBef>
              <a:buNone/>
            </a:pPr>
            <a:r>
              <a:rPr lang="en-US" sz="1000" b="1" dirty="0">
                <a:latin typeface="Abadi MT Condensed Light"/>
                <a:cs typeface="Abadi MT Condensed Light"/>
              </a:rPr>
              <a:t>• </a:t>
            </a:r>
            <a:r>
              <a:rPr lang="fr-FR" sz="1000" b="1" dirty="0">
                <a:latin typeface="Abadi MT Condensed Light"/>
                <a:cs typeface="Abadi MT Condensed Light"/>
              </a:rPr>
              <a:t>France Télévisions </a:t>
            </a:r>
            <a:r>
              <a:rPr lang="en-US" sz="1000" b="1" dirty="0">
                <a:latin typeface="Abadi MT Condensed Light"/>
                <a:cs typeface="Abadi MT Condensed Light"/>
              </a:rPr>
              <a:t>(salle Olivier Messiaen), FRANCE</a:t>
            </a:r>
          </a:p>
          <a:p>
            <a:pPr marL="0" indent="0">
              <a:spcBef>
                <a:spcPts val="100"/>
              </a:spcBef>
              <a:buNone/>
            </a:pPr>
            <a:r>
              <a:rPr lang="en-US" sz="1000" b="1" dirty="0">
                <a:latin typeface="Abadi MT Condensed Light"/>
                <a:cs typeface="Abadi MT Condensed Light"/>
              </a:rPr>
              <a:t>• </a:t>
            </a:r>
            <a:r>
              <a:rPr lang="fi-FI" sz="1000" b="1" dirty="0">
                <a:latin typeface="Abadi MT Condensed Light"/>
                <a:cs typeface="Abadi MT Condensed Light"/>
              </a:rPr>
              <a:t>Stansstad, Nidwalden, SWITZERLAND</a:t>
            </a:r>
          </a:p>
          <a:p>
            <a:pPr marL="0" indent="0">
              <a:spcBef>
                <a:spcPts val="100"/>
              </a:spcBef>
              <a:buNone/>
            </a:pPr>
            <a:r>
              <a:rPr lang="nl-NL" sz="1000" b="1" dirty="0">
                <a:latin typeface="Abadi MT Condensed Light"/>
                <a:cs typeface="Abadi MT Condensed Light"/>
              </a:rPr>
              <a:t>• </a:t>
            </a:r>
            <a:r>
              <a:rPr lang="en-US" sz="1000" b="1" dirty="0">
                <a:latin typeface="Abadi MT Condensed Light"/>
                <a:cs typeface="Abadi MT Condensed Light"/>
              </a:rPr>
              <a:t>Trinity College Organ Series, USA</a:t>
            </a:r>
          </a:p>
          <a:p>
            <a:pPr marL="0" indent="0">
              <a:spcBef>
                <a:spcPts val="100"/>
              </a:spcBef>
              <a:buNone/>
            </a:pPr>
            <a:r>
              <a:rPr lang="en-US" sz="1000" b="1" dirty="0">
                <a:latin typeface="Abadi MT Condensed Light"/>
                <a:cs typeface="Abadi MT Condensed Light"/>
              </a:rPr>
              <a:t>• NPR National Public Radio, Program # 0616, USA</a:t>
            </a:r>
          </a:p>
          <a:p>
            <a:pPr marL="0" indent="0">
              <a:spcBef>
                <a:spcPts val="100"/>
              </a:spcBef>
              <a:buNone/>
            </a:pPr>
            <a:r>
              <a:rPr lang="en-US" sz="1000" b="1" dirty="0">
                <a:latin typeface="Abadi MT Condensed Light"/>
                <a:cs typeface="Abadi MT Condensed Light"/>
              </a:rPr>
              <a:t>• Mariehamn, S:t Görans kyrk, FINLAND</a:t>
            </a:r>
          </a:p>
          <a:p>
            <a:pPr marL="0" indent="0">
              <a:spcBef>
                <a:spcPts val="100"/>
              </a:spcBef>
              <a:buNone/>
            </a:pPr>
            <a:r>
              <a:rPr lang="en-US" sz="1000" b="1" dirty="0">
                <a:latin typeface="Abadi MT Condensed Light"/>
                <a:cs typeface="Abadi MT Condensed Light"/>
              </a:rPr>
              <a:t>• Salle Philarmonique, Lüttich, FRANCE </a:t>
            </a:r>
          </a:p>
          <a:p>
            <a:pPr marL="0" indent="0">
              <a:spcBef>
                <a:spcPts val="100"/>
              </a:spcBef>
              <a:buNone/>
            </a:pPr>
            <a:r>
              <a:rPr lang="en-US" sz="1000" b="1" dirty="0">
                <a:latin typeface="Abadi MT Condensed Light"/>
                <a:cs typeface="Abadi MT Condensed Light"/>
              </a:rPr>
              <a:t>• Salle Philarmonique, Liege, FRANCE </a:t>
            </a:r>
          </a:p>
        </p:txBody>
      </p:sp>
      <p:sp>
        <p:nvSpPr>
          <p:cNvPr id="5" name="Content Placeholder 3"/>
          <p:cNvSpPr>
            <a:spLocks noGrp="1"/>
          </p:cNvSpPr>
          <p:nvPr>
            <p:ph sz="half" idx="2"/>
          </p:nvPr>
        </p:nvSpPr>
        <p:spPr>
          <a:xfrm>
            <a:off x="3137245" y="995405"/>
            <a:ext cx="3020541" cy="6020487"/>
          </a:xfrm>
        </p:spPr>
        <p:txBody>
          <a:bodyPr>
            <a:noAutofit/>
          </a:bodyPr>
          <a:lstStyle/>
          <a:p>
            <a:pPr marL="0" indent="0">
              <a:spcBef>
                <a:spcPts val="100"/>
              </a:spcBef>
              <a:buNone/>
            </a:pPr>
            <a:r>
              <a:rPr lang="en-US" sz="1000" b="1" dirty="0">
                <a:solidFill>
                  <a:srgbClr val="B050D7"/>
                </a:solidFill>
                <a:latin typeface="Abadi MT Condensed Light"/>
                <a:cs typeface="Abadi MT Condensed Light"/>
              </a:rPr>
              <a:t> Jeremy CULL – “FLORINDA”</a:t>
            </a:r>
          </a:p>
          <a:p>
            <a:pPr marL="0" indent="0">
              <a:spcBef>
                <a:spcPts val="100"/>
              </a:spcBef>
              <a:buNone/>
            </a:pPr>
            <a:r>
              <a:rPr lang="en-US" sz="1000" b="1" dirty="0">
                <a:latin typeface="Abadi MT Condensed Light"/>
                <a:cs typeface="Abadi MT Condensed Light"/>
              </a:rPr>
              <a:t>• Reid Memorial Church, Edinburgh, SCOTIA</a:t>
            </a:r>
          </a:p>
          <a:p>
            <a:pPr marL="0" indent="0">
              <a:spcBef>
                <a:spcPts val="100"/>
              </a:spcBef>
              <a:buNone/>
            </a:pPr>
            <a:r>
              <a:rPr lang="en-US" sz="1000" b="1" dirty="0">
                <a:latin typeface="Abadi MT Condensed Light"/>
                <a:cs typeface="Abadi MT Condensed Light"/>
              </a:rPr>
              <a:t>• Palmerston Place Church, Edinburgh, SCOTIA</a:t>
            </a:r>
          </a:p>
          <a:p>
            <a:pPr marL="0" indent="0">
              <a:spcBef>
                <a:spcPts val="100"/>
              </a:spcBef>
              <a:buNone/>
            </a:pPr>
            <a:r>
              <a:rPr lang="en-US" sz="1000" b="1" dirty="0">
                <a:solidFill>
                  <a:srgbClr val="B050D7"/>
                </a:solidFill>
                <a:latin typeface="Abadi MT Condensed Light"/>
                <a:cs typeface="Abadi MT Condensed Light"/>
              </a:rPr>
              <a:t>Eberhard SCHULZ – ”FLORINDA”</a:t>
            </a:r>
          </a:p>
          <a:p>
            <a:pPr marL="0" indent="0">
              <a:spcBef>
                <a:spcPts val="100"/>
              </a:spcBef>
              <a:buNone/>
            </a:pPr>
            <a:r>
              <a:rPr lang="en-US" sz="1000" b="1" dirty="0">
                <a:latin typeface="Abadi MT Condensed Light"/>
                <a:cs typeface="Abadi MT Condensed Light"/>
              </a:rPr>
              <a:t>• Kirche St. Michael, Schwäbisch Hall, GERMANY</a:t>
            </a:r>
          </a:p>
          <a:p>
            <a:pPr marL="0" indent="0">
              <a:spcBef>
                <a:spcPts val="100"/>
              </a:spcBef>
              <a:buNone/>
            </a:pPr>
            <a:r>
              <a:rPr lang="en-US" sz="1000" b="1" dirty="0">
                <a:solidFill>
                  <a:srgbClr val="B050D7"/>
                </a:solidFill>
                <a:latin typeface="Abadi MT Condensed Light"/>
                <a:cs typeface="Abadi MT Condensed Light"/>
              </a:rPr>
              <a:t>Julien GIRARD  – “FLORINDA”</a:t>
            </a:r>
          </a:p>
          <a:p>
            <a:pPr marL="0" indent="0">
              <a:spcBef>
                <a:spcPts val="100"/>
              </a:spcBef>
              <a:buNone/>
            </a:pPr>
            <a:r>
              <a:rPr lang="en-US" sz="1000" b="1" dirty="0">
                <a:latin typeface="Abadi MT Condensed Light"/>
                <a:cs typeface="Abadi MT Condensed Light"/>
              </a:rPr>
              <a:t>• Abbatiale De Souillac, Midi, Pyrenées, FRANCE</a:t>
            </a:r>
          </a:p>
          <a:p>
            <a:pPr marL="0" indent="0">
              <a:spcBef>
                <a:spcPts val="100"/>
              </a:spcBef>
              <a:buNone/>
            </a:pPr>
            <a:r>
              <a:rPr lang="en-US" sz="1000" b="1" dirty="0">
                <a:solidFill>
                  <a:srgbClr val="B050D7"/>
                </a:solidFill>
                <a:latin typeface="Abadi MT Condensed Light"/>
                <a:cs typeface="Abadi MT Condensed Light"/>
              </a:rPr>
              <a:t> Ainhoa BARREDO – “FLORINDA”</a:t>
            </a:r>
          </a:p>
          <a:p>
            <a:pPr marL="0" indent="0">
              <a:spcBef>
                <a:spcPts val="100"/>
              </a:spcBef>
              <a:buNone/>
            </a:pPr>
            <a:r>
              <a:rPr lang="en-US" sz="1000" b="1" dirty="0">
                <a:latin typeface="Abadi MT Condensed Light"/>
                <a:cs typeface="Abadi MT Condensed Light"/>
              </a:rPr>
              <a:t>• Durangoko Orfeioa – Orfeón Durangué, SPAIN</a:t>
            </a:r>
          </a:p>
          <a:p>
            <a:pPr marL="0" indent="0">
              <a:spcBef>
                <a:spcPts val="100"/>
              </a:spcBef>
              <a:buNone/>
            </a:pPr>
            <a:r>
              <a:rPr lang="en-US" sz="1000" b="1" dirty="0">
                <a:latin typeface="Abadi MT Condensed Light"/>
                <a:cs typeface="Abadi MT Condensed Light"/>
              </a:rPr>
              <a:t>• Palacio Euskalduna. Bilbao, SPAIN</a:t>
            </a:r>
          </a:p>
          <a:p>
            <a:pPr marL="0" indent="0">
              <a:spcBef>
                <a:spcPts val="100"/>
              </a:spcBef>
              <a:buNone/>
            </a:pPr>
            <a:r>
              <a:rPr lang="en-US" sz="1000" b="1" dirty="0">
                <a:solidFill>
                  <a:srgbClr val="B050D7"/>
                </a:solidFill>
                <a:latin typeface="Abadi MT Condensed Light"/>
                <a:cs typeface="Abadi MT Condensed Light"/>
              </a:rPr>
              <a:t>Irène RANDRIANJANAKA – “FLORINDA”</a:t>
            </a:r>
          </a:p>
          <a:p>
            <a:pPr marL="0" indent="0">
              <a:spcBef>
                <a:spcPts val="100"/>
              </a:spcBef>
              <a:buNone/>
            </a:pPr>
            <a:r>
              <a:rPr lang="en-US" sz="1000" b="1" dirty="0">
                <a:latin typeface="Abadi MT Condensed Light"/>
                <a:cs typeface="Abadi MT Condensed Light"/>
              </a:rPr>
              <a:t>• Cathedrale Saint Pierre, Montpellier, FRANCE</a:t>
            </a:r>
          </a:p>
          <a:p>
            <a:pPr marL="0" indent="0">
              <a:spcBef>
                <a:spcPts val="100"/>
              </a:spcBef>
              <a:buNone/>
            </a:pPr>
            <a:r>
              <a:rPr lang="de-DE" sz="1000" b="1" dirty="0">
                <a:solidFill>
                  <a:srgbClr val="B050D7"/>
                </a:solidFill>
                <a:latin typeface="Abadi MT Condensed Light"/>
                <a:cs typeface="Abadi MT Condensed Light"/>
              </a:rPr>
              <a:t>Jochen Lewitz </a:t>
            </a:r>
            <a:r>
              <a:rPr lang="en-US" sz="1000" b="1" dirty="0">
                <a:solidFill>
                  <a:srgbClr val="B050D7"/>
                </a:solidFill>
                <a:latin typeface="Abadi MT Condensed Light"/>
                <a:cs typeface="Abadi MT Condensed Light"/>
              </a:rPr>
              <a:t>– “FLORINDA”</a:t>
            </a:r>
          </a:p>
          <a:p>
            <a:pPr marL="0" indent="0">
              <a:spcBef>
                <a:spcPts val="100"/>
              </a:spcBef>
              <a:buNone/>
            </a:pPr>
            <a:r>
              <a:rPr lang="de-DE" sz="1000" b="1" dirty="0">
                <a:latin typeface="Abadi MT Condensed Light"/>
                <a:cs typeface="Abadi MT Condensed Light"/>
              </a:rPr>
              <a:t>• Konzertkirche Neubrandenburg, GERMANY</a:t>
            </a:r>
          </a:p>
          <a:p>
            <a:pPr marL="0" indent="0">
              <a:spcBef>
                <a:spcPts val="100"/>
              </a:spcBef>
              <a:buNone/>
            </a:pPr>
            <a:r>
              <a:rPr lang="en-US" sz="1000" b="1" dirty="0">
                <a:solidFill>
                  <a:srgbClr val="B050D7"/>
                </a:solidFill>
                <a:latin typeface="Abadi MT Condensed Light"/>
                <a:cs typeface="Abadi MT Condensed Light"/>
              </a:rPr>
              <a:t>Martin Olsson – “FLORINDA”</a:t>
            </a:r>
          </a:p>
          <a:p>
            <a:pPr marL="0" indent="0">
              <a:spcBef>
                <a:spcPts val="100"/>
              </a:spcBef>
              <a:buNone/>
            </a:pPr>
            <a:r>
              <a:rPr lang="sv-SE" sz="1000" b="1" dirty="0">
                <a:latin typeface="Abadi MT Condensed Light"/>
                <a:cs typeface="Abadi MT Condensed Light"/>
              </a:rPr>
              <a:t>• S:ta Ragnhilds kyrka, Södertälje, SWEDEN</a:t>
            </a:r>
          </a:p>
          <a:p>
            <a:pPr marL="0" indent="0">
              <a:spcBef>
                <a:spcPts val="100"/>
              </a:spcBef>
              <a:buNone/>
            </a:pPr>
            <a:r>
              <a:rPr lang="en-US" sz="1000" b="1" dirty="0">
                <a:solidFill>
                  <a:srgbClr val="B050D7"/>
                </a:solidFill>
                <a:latin typeface="Abadi MT Condensed Light"/>
                <a:cs typeface="Abadi MT Condensed Light"/>
              </a:rPr>
              <a:t>Fabrice MULLER – “FLORINDA”</a:t>
            </a:r>
          </a:p>
          <a:p>
            <a:pPr marL="0" indent="0">
              <a:spcBef>
                <a:spcPts val="100"/>
              </a:spcBef>
              <a:buNone/>
            </a:pPr>
            <a:r>
              <a:rPr lang="sv-SE" sz="1000" b="1" dirty="0">
                <a:latin typeface="Abadi MT Condensed Light"/>
                <a:cs typeface="Abadi MT Condensed Light"/>
              </a:rPr>
              <a:t>• Echternach, LUXEMBURG</a:t>
            </a:r>
          </a:p>
          <a:p>
            <a:pPr marL="0" indent="0">
              <a:spcBef>
                <a:spcPts val="100"/>
              </a:spcBef>
              <a:buNone/>
            </a:pPr>
            <a:r>
              <a:rPr lang="en-US" sz="1000" b="1" dirty="0">
                <a:solidFill>
                  <a:srgbClr val="B050D7"/>
                </a:solidFill>
                <a:latin typeface="Abadi MT Condensed Light"/>
                <a:cs typeface="Abadi MT Condensed Light"/>
              </a:rPr>
              <a:t>Alberto SALIMBENI –  FLORINDA</a:t>
            </a:r>
          </a:p>
          <a:p>
            <a:pPr marL="0" indent="0">
              <a:spcBef>
                <a:spcPts val="100"/>
              </a:spcBef>
              <a:buNone/>
            </a:pPr>
            <a:r>
              <a:rPr lang="en-US" sz="1000" b="1" dirty="0">
                <a:latin typeface="Abadi MT Condensed Light"/>
                <a:cs typeface="Abadi MT Condensed Light"/>
              </a:rPr>
              <a:t>• Notte D’Oro, Ravenna, ITALY</a:t>
            </a:r>
          </a:p>
          <a:p>
            <a:pPr marL="0" indent="0">
              <a:spcBef>
                <a:spcPts val="100"/>
              </a:spcBef>
              <a:buNone/>
            </a:pPr>
            <a:r>
              <a:rPr lang="en-US" sz="1000" b="1" dirty="0">
                <a:solidFill>
                  <a:srgbClr val="B050D7"/>
                </a:solidFill>
                <a:latin typeface="Abadi MT Condensed Light"/>
                <a:cs typeface="Abadi MT Condensed Light"/>
              </a:rPr>
              <a:t>Engelbert SCHOEN –  FLORINDA</a:t>
            </a:r>
          </a:p>
          <a:p>
            <a:pPr marL="0" indent="0">
              <a:spcBef>
                <a:spcPts val="100"/>
              </a:spcBef>
              <a:buNone/>
            </a:pPr>
            <a:r>
              <a:rPr lang="sv-SE" sz="1000" b="1" dirty="0">
                <a:latin typeface="Abadi MT Condensed Light"/>
                <a:cs typeface="Abadi MT Condensed Light"/>
              </a:rPr>
              <a:t>• Saint Etienne, Caen, FRANCE</a:t>
            </a:r>
          </a:p>
          <a:p>
            <a:pPr marL="0" indent="0">
              <a:spcBef>
                <a:spcPts val="100"/>
              </a:spcBef>
              <a:buNone/>
            </a:pPr>
            <a:r>
              <a:rPr lang="en-US" sz="1000" b="1" dirty="0">
                <a:solidFill>
                  <a:srgbClr val="B050D7"/>
                </a:solidFill>
                <a:latin typeface="Abadi MT Condensed Light"/>
                <a:cs typeface="Abadi MT Condensed Light"/>
              </a:rPr>
              <a:t>Tobias SKUBAN –  FLORINDA</a:t>
            </a:r>
          </a:p>
          <a:p>
            <a:pPr marL="0" indent="0">
              <a:spcBef>
                <a:spcPts val="100"/>
              </a:spcBef>
              <a:buNone/>
            </a:pPr>
            <a:r>
              <a:rPr lang="de-DE" sz="1000" b="1" dirty="0">
                <a:latin typeface="Abadi MT Condensed Light"/>
                <a:cs typeface="Abadi MT Condensed Light"/>
              </a:rPr>
              <a:t>• Himmelfahrtskirche Sendling</a:t>
            </a:r>
            <a:r>
              <a:rPr lang="en-US" sz="1000" b="1" dirty="0">
                <a:latin typeface="Abadi MT Condensed Light"/>
                <a:cs typeface="Abadi MT Condensed Light"/>
              </a:rPr>
              <a:t>, Munich, GERMANY</a:t>
            </a:r>
          </a:p>
          <a:p>
            <a:pPr marL="0" indent="0">
              <a:spcBef>
                <a:spcPts val="100"/>
              </a:spcBef>
              <a:buNone/>
            </a:pPr>
            <a:endParaRPr lang="en-US" sz="1000" b="1" dirty="0">
              <a:latin typeface="Abadi MT Condensed Light"/>
              <a:cs typeface="Abadi MT Condensed Light"/>
            </a:endParaRPr>
          </a:p>
          <a:p>
            <a:pPr marL="0" indent="0">
              <a:spcBef>
                <a:spcPts val="100"/>
              </a:spcBef>
              <a:buNone/>
            </a:pPr>
            <a:r>
              <a:rPr lang="en-US" sz="1000" b="1" dirty="0">
                <a:solidFill>
                  <a:srgbClr val="B050D7"/>
                </a:solidFill>
                <a:latin typeface="Abadi MT Condensed Light"/>
                <a:cs typeface="Abadi MT Condensed Light"/>
              </a:rPr>
              <a:t>CHOIR du VAL DE GRACE– “O CARNAVAL” </a:t>
            </a:r>
          </a:p>
          <a:p>
            <a:pPr marL="0" indent="0">
              <a:spcBef>
                <a:spcPts val="100"/>
              </a:spcBef>
              <a:buNone/>
            </a:pPr>
            <a:r>
              <a:rPr lang="en-US" sz="1000" b="1" dirty="0">
                <a:latin typeface="Abadi MT Condensed Light"/>
                <a:cs typeface="Abadi MT Condensed Light"/>
              </a:rPr>
              <a:t>(dir.: Ettiene FERCHAUD)</a:t>
            </a:r>
          </a:p>
          <a:p>
            <a:pPr marL="0" indent="0">
              <a:spcBef>
                <a:spcPts val="100"/>
              </a:spcBef>
              <a:buNone/>
            </a:pPr>
            <a:r>
              <a:rPr lang="en-US" sz="1000" b="1" dirty="0">
                <a:latin typeface="Abadi MT Condensed Light"/>
                <a:cs typeface="Abadi MT Condensed Light"/>
              </a:rPr>
              <a:t>• Eglise Notre Dame du Val de Grâce, Paris , FRANCE</a:t>
            </a:r>
          </a:p>
          <a:p>
            <a:pPr marL="0" indent="0">
              <a:spcBef>
                <a:spcPts val="100"/>
              </a:spcBef>
              <a:buNone/>
            </a:pPr>
            <a:endParaRPr lang="sv-SE" sz="1000" b="1" dirty="0">
              <a:latin typeface="Abadi MT Condensed Light"/>
              <a:cs typeface="Abadi MT Condensed Light"/>
            </a:endParaRPr>
          </a:p>
          <a:p>
            <a:pPr marL="0" indent="0">
              <a:spcBef>
                <a:spcPts val="100"/>
              </a:spcBef>
              <a:buNone/>
            </a:pPr>
            <a:r>
              <a:rPr lang="en-US" sz="1000" b="1" dirty="0">
                <a:solidFill>
                  <a:srgbClr val="B050D7"/>
                </a:solidFill>
                <a:latin typeface="Abadi MT Condensed Light"/>
                <a:cs typeface="Abadi MT Condensed Light"/>
              </a:rPr>
              <a:t>STRINGENDO, Hervé DESARBRE, Guilleume HODEAU  –</a:t>
            </a:r>
          </a:p>
          <a:p>
            <a:pPr marL="0" indent="0">
              <a:spcBef>
                <a:spcPts val="100"/>
              </a:spcBef>
              <a:buNone/>
            </a:pPr>
            <a:r>
              <a:rPr lang="en-US" sz="1000" b="1" dirty="0">
                <a:solidFill>
                  <a:srgbClr val="B050D7"/>
                </a:solidFill>
                <a:latin typeface="Abadi MT Condensed Light"/>
                <a:cs typeface="Abadi MT Condensed Light"/>
              </a:rPr>
              <a:t> “VANIDAD DE LAS RIQUEZAS” </a:t>
            </a:r>
            <a:r>
              <a:rPr lang="en-US" sz="1000" b="1" dirty="0">
                <a:latin typeface="Abadi MT Condensed Light"/>
                <a:cs typeface="Abadi MT Condensed Light"/>
              </a:rPr>
              <a:t>(dir.: Jean THOREL)</a:t>
            </a:r>
          </a:p>
          <a:p>
            <a:pPr marL="0" indent="0">
              <a:spcBef>
                <a:spcPts val="100"/>
              </a:spcBef>
              <a:buNone/>
            </a:pPr>
            <a:r>
              <a:rPr lang="en-US" sz="1000" b="1" dirty="0">
                <a:latin typeface="Abadi MT Condensed Light"/>
                <a:cs typeface="Abadi MT Condensed Light"/>
              </a:rPr>
              <a:t>• Eglise Notre Dame du Val de Grâce, Paris, FRANCE</a:t>
            </a:r>
          </a:p>
          <a:p>
            <a:pPr marL="0" indent="0">
              <a:spcBef>
                <a:spcPts val="100"/>
              </a:spcBef>
              <a:buNone/>
            </a:pPr>
            <a:endParaRPr lang="en-US" sz="1000" b="1" dirty="0">
              <a:latin typeface="Abadi MT Condensed Light"/>
              <a:cs typeface="Abadi MT Condensed Light"/>
            </a:endParaRPr>
          </a:p>
          <a:p>
            <a:pPr marL="0" indent="0">
              <a:spcBef>
                <a:spcPts val="100"/>
              </a:spcBef>
              <a:buNone/>
            </a:pPr>
            <a:endParaRPr lang="en-US" sz="1000" dirty="0">
              <a:latin typeface="Abadi MT Condensed Light"/>
              <a:cs typeface="Abadi MT Condensed Light"/>
            </a:endParaRPr>
          </a:p>
        </p:txBody>
      </p:sp>
      <p:sp>
        <p:nvSpPr>
          <p:cNvPr id="6" name="Content Placeholder 3"/>
          <p:cNvSpPr>
            <a:spLocks noGrp="1"/>
          </p:cNvSpPr>
          <p:nvPr>
            <p:ph sz="half" idx="2"/>
          </p:nvPr>
        </p:nvSpPr>
        <p:spPr>
          <a:xfrm>
            <a:off x="5855730" y="995405"/>
            <a:ext cx="2608648" cy="5793947"/>
          </a:xfrm>
        </p:spPr>
        <p:txBody>
          <a:bodyPr>
            <a:noAutofit/>
          </a:bodyPr>
          <a:lstStyle/>
          <a:p>
            <a:pPr marL="0" indent="0">
              <a:spcBef>
                <a:spcPts val="100"/>
              </a:spcBef>
              <a:buNone/>
            </a:pPr>
            <a:r>
              <a:rPr lang="en-US" sz="1000" b="1" dirty="0">
                <a:solidFill>
                  <a:srgbClr val="B050D7"/>
                </a:solidFill>
                <a:latin typeface="Abadi MT Condensed Light"/>
                <a:cs typeface="Abadi MT Condensed Light"/>
              </a:rPr>
              <a:t>Johan HERMANS– “FLORINDA”</a:t>
            </a:r>
          </a:p>
          <a:p>
            <a:pPr marL="0" indent="0">
              <a:spcBef>
                <a:spcPts val="100"/>
              </a:spcBef>
              <a:buNone/>
            </a:pPr>
            <a:r>
              <a:rPr lang="en-US" sz="1000" b="1" dirty="0">
                <a:latin typeface="Abadi MT Condensed Light"/>
                <a:cs typeface="Abadi MT Condensed Light"/>
              </a:rPr>
              <a:t>• DZIEŃ PIĄTY, </a:t>
            </a:r>
            <a:r>
              <a:rPr lang="pl-PL" sz="1000" b="1" dirty="0">
                <a:latin typeface="Abadi MT Condensed Light"/>
                <a:cs typeface="Abadi MT Condensed Light"/>
              </a:rPr>
              <a:t>Poznań, POLAND</a:t>
            </a:r>
          </a:p>
          <a:p>
            <a:pPr marL="0" indent="0">
              <a:spcBef>
                <a:spcPts val="100"/>
              </a:spcBef>
              <a:buNone/>
            </a:pPr>
            <a:r>
              <a:rPr lang="en-US" sz="1000" b="1" dirty="0">
                <a:solidFill>
                  <a:srgbClr val="B050D7"/>
                </a:solidFill>
                <a:latin typeface="Abadi MT Condensed Light"/>
                <a:cs typeface="Abadi MT Condensed Light"/>
              </a:rPr>
              <a:t>Ikuko WELLER – “FLORINDA”</a:t>
            </a:r>
          </a:p>
          <a:p>
            <a:pPr marL="0" indent="0">
              <a:spcBef>
                <a:spcPts val="100"/>
              </a:spcBef>
              <a:buNone/>
            </a:pPr>
            <a:r>
              <a:rPr lang="en-US" sz="1000" b="1" dirty="0">
                <a:latin typeface="Abadi MT Condensed Light"/>
                <a:cs typeface="Abadi MT Condensed Light"/>
              </a:rPr>
              <a:t>• The Temple Square, Salt Lake City, USA</a:t>
            </a:r>
          </a:p>
          <a:p>
            <a:pPr marL="0" indent="0">
              <a:spcBef>
                <a:spcPts val="100"/>
              </a:spcBef>
              <a:buNone/>
            </a:pPr>
            <a:r>
              <a:rPr lang="en-US" sz="1000" b="1" dirty="0">
                <a:solidFill>
                  <a:srgbClr val="B050D7"/>
                </a:solidFill>
                <a:latin typeface="Abadi MT Condensed Light"/>
                <a:cs typeface="Abadi MT Condensed Light"/>
              </a:rPr>
              <a:t>Aarf BERGWERFF – “FLORINDA”</a:t>
            </a:r>
          </a:p>
          <a:p>
            <a:pPr marL="0" indent="0">
              <a:spcBef>
                <a:spcPts val="100"/>
              </a:spcBef>
              <a:buNone/>
            </a:pPr>
            <a:r>
              <a:rPr lang="en-US" sz="1000" b="1" dirty="0">
                <a:latin typeface="Abadi MT Condensed Light"/>
                <a:cs typeface="Abadi MT Condensed Light"/>
              </a:rPr>
              <a:t>• Laurenskerk, Rotterdam, HOLLAND</a:t>
            </a:r>
          </a:p>
          <a:p>
            <a:pPr marL="0" indent="0">
              <a:spcBef>
                <a:spcPts val="100"/>
              </a:spcBef>
              <a:buNone/>
            </a:pPr>
            <a:r>
              <a:rPr lang="en-US" sz="1000" b="1" dirty="0">
                <a:solidFill>
                  <a:srgbClr val="B050D7"/>
                </a:solidFill>
                <a:latin typeface="Abadi MT Condensed Light"/>
                <a:cs typeface="Abadi MT Condensed Light"/>
              </a:rPr>
              <a:t>Thomas DESERRANNO – “FLORINDA”</a:t>
            </a:r>
          </a:p>
          <a:p>
            <a:pPr marL="0" indent="0">
              <a:spcBef>
                <a:spcPts val="100"/>
              </a:spcBef>
              <a:buNone/>
            </a:pPr>
            <a:r>
              <a:rPr lang="en-US" sz="1000" b="1" dirty="0">
                <a:latin typeface="Abadi MT Condensed Light"/>
                <a:cs typeface="Abadi MT Condensed Light"/>
              </a:rPr>
              <a:t>• Paroisse Notre-Dame de Laeken, Brussels, BELGIUM</a:t>
            </a:r>
          </a:p>
          <a:p>
            <a:pPr marL="0" indent="0">
              <a:spcBef>
                <a:spcPts val="100"/>
              </a:spcBef>
              <a:buNone/>
            </a:pPr>
            <a:r>
              <a:rPr lang="en-US" sz="1000" b="1" dirty="0">
                <a:solidFill>
                  <a:srgbClr val="B050D7"/>
                </a:solidFill>
                <a:latin typeface="Abadi MT Condensed Light"/>
                <a:cs typeface="Abadi MT Condensed Light"/>
              </a:rPr>
              <a:t>Martin HEINI –  FLORINDA </a:t>
            </a:r>
          </a:p>
          <a:p>
            <a:pPr marL="0" indent="0">
              <a:spcBef>
                <a:spcPts val="100"/>
              </a:spcBef>
              <a:buNone/>
            </a:pPr>
            <a:r>
              <a:rPr lang="en-US" sz="1000" dirty="0">
                <a:solidFill>
                  <a:schemeClr val="tx2"/>
                </a:solidFill>
                <a:latin typeface="Abadi MT Condensed Light"/>
                <a:cs typeface="Abadi MT Condensed Light"/>
              </a:rPr>
              <a:t>• Stans, Eglise Saint-Pierre-Saint Paul, SUISSE</a:t>
            </a:r>
            <a:endParaRPr lang="en-US" sz="1000" dirty="0">
              <a:solidFill>
                <a:srgbClr val="B050D7"/>
              </a:solidFill>
              <a:latin typeface="Abadi MT Condensed Light"/>
              <a:cs typeface="Abadi MT Condensed Light"/>
            </a:endParaRPr>
          </a:p>
          <a:p>
            <a:pPr marL="0" indent="0">
              <a:spcBef>
                <a:spcPts val="100"/>
              </a:spcBef>
              <a:buNone/>
            </a:pPr>
            <a:r>
              <a:rPr lang="en-US" sz="1000" b="1" dirty="0">
                <a:solidFill>
                  <a:srgbClr val="B050D7"/>
                </a:solidFill>
                <a:latin typeface="Abadi MT Condensed Light"/>
                <a:cs typeface="Abadi MT Condensed Light"/>
              </a:rPr>
              <a:t>Roland WINKLER –  FLORINDA </a:t>
            </a:r>
          </a:p>
          <a:p>
            <a:pPr marL="0" indent="0">
              <a:spcBef>
                <a:spcPts val="100"/>
              </a:spcBef>
              <a:buNone/>
            </a:pPr>
            <a:r>
              <a:rPr lang="en-US" sz="1000" b="1" dirty="0">
                <a:latin typeface="Abadi MT Condensed Light"/>
                <a:cs typeface="Abadi MT Condensed Light"/>
              </a:rPr>
              <a:t>• Solingen, GERMANY</a:t>
            </a:r>
          </a:p>
          <a:p>
            <a:pPr marL="0" indent="0">
              <a:spcBef>
                <a:spcPts val="100"/>
              </a:spcBef>
              <a:buNone/>
            </a:pPr>
            <a:r>
              <a:rPr lang="en-US" sz="1000" b="1" dirty="0">
                <a:solidFill>
                  <a:srgbClr val="B050D7"/>
                </a:solidFill>
                <a:latin typeface="Abadi MT Condensed Light"/>
                <a:cs typeface="Abadi MT Condensed Light"/>
              </a:rPr>
              <a:t>Bas VERBOOM –  FLORINDA</a:t>
            </a:r>
          </a:p>
          <a:p>
            <a:pPr marL="0" indent="0">
              <a:spcBef>
                <a:spcPts val="100"/>
              </a:spcBef>
              <a:buNone/>
            </a:pPr>
            <a:r>
              <a:rPr lang="en-US" sz="1000" b="1" dirty="0">
                <a:latin typeface="Abadi MT Condensed Light"/>
                <a:cs typeface="Abadi MT Condensed Light"/>
              </a:rPr>
              <a:t>• Haastrech, HOLLAND</a:t>
            </a:r>
          </a:p>
          <a:p>
            <a:pPr marL="0" indent="0">
              <a:spcBef>
                <a:spcPts val="100"/>
              </a:spcBef>
              <a:buNone/>
            </a:pPr>
            <a:r>
              <a:rPr lang="en-US" sz="1000" b="1" dirty="0">
                <a:latin typeface="Abadi MT Condensed Light"/>
                <a:cs typeface="Abadi MT Condensed Light"/>
              </a:rPr>
              <a:t>• Gouda, HOLLAND</a:t>
            </a:r>
          </a:p>
          <a:p>
            <a:pPr marL="0" indent="0">
              <a:spcBef>
                <a:spcPts val="100"/>
              </a:spcBef>
              <a:buNone/>
            </a:pPr>
            <a:r>
              <a:rPr lang="en-US" sz="1000" b="1" dirty="0">
                <a:latin typeface="Abadi MT Condensed Light"/>
                <a:cs typeface="Abadi MT Condensed Light"/>
              </a:rPr>
              <a:t>• Saint John Cathedral, HOLLAND</a:t>
            </a:r>
          </a:p>
          <a:p>
            <a:pPr marL="0" indent="0">
              <a:spcBef>
                <a:spcPts val="100"/>
              </a:spcBef>
              <a:buNone/>
            </a:pPr>
            <a:r>
              <a:rPr lang="en-US" sz="1000" b="1" dirty="0">
                <a:solidFill>
                  <a:srgbClr val="B050D7"/>
                </a:solidFill>
                <a:latin typeface="Abadi MT Condensed Light"/>
                <a:cs typeface="Abadi MT Condensed Light"/>
              </a:rPr>
              <a:t>Eric CORDÉ –  FLORINDA / SAMBA!</a:t>
            </a:r>
          </a:p>
          <a:p>
            <a:pPr marL="0" indent="0">
              <a:spcBef>
                <a:spcPts val="100"/>
              </a:spcBef>
              <a:buNone/>
            </a:pPr>
            <a:r>
              <a:rPr lang="en-US" sz="1000" b="1" dirty="0">
                <a:latin typeface="Abadi MT Condensed Light"/>
                <a:cs typeface="Abadi MT Condensed Light"/>
              </a:rPr>
              <a:t>• </a:t>
            </a:r>
            <a:r>
              <a:rPr lang="fr-FR" sz="1000" b="1" dirty="0">
                <a:latin typeface="Abadi MT Condensed Light"/>
                <a:cs typeface="Abadi MT Condensed Light"/>
              </a:rPr>
              <a:t>St-Croix de Saint-Servan, Saint-Malo, </a:t>
            </a:r>
            <a:r>
              <a:rPr lang="en-US" sz="1000" b="1" dirty="0">
                <a:latin typeface="Abadi MT Condensed Light"/>
                <a:cs typeface="Abadi MT Condensed Light"/>
              </a:rPr>
              <a:t>FRANCE</a:t>
            </a:r>
          </a:p>
          <a:p>
            <a:pPr marL="0" indent="0">
              <a:spcBef>
                <a:spcPts val="100"/>
              </a:spcBef>
              <a:buNone/>
            </a:pPr>
            <a:r>
              <a:rPr lang="en-US" sz="1000" b="1" dirty="0">
                <a:latin typeface="Abadi MT Condensed Light"/>
                <a:cs typeface="Abadi MT Condensed Light"/>
              </a:rPr>
              <a:t>• Festival ECHO d’Organ, Normandie, FRANCE</a:t>
            </a:r>
          </a:p>
          <a:p>
            <a:pPr marL="0" indent="0">
              <a:spcBef>
                <a:spcPts val="100"/>
              </a:spcBef>
              <a:buNone/>
            </a:pPr>
            <a:r>
              <a:rPr lang="en-US" sz="1000" b="1" dirty="0">
                <a:solidFill>
                  <a:srgbClr val="B050D7"/>
                </a:solidFill>
                <a:latin typeface="Abadi MT Condensed Light"/>
                <a:cs typeface="Abadi MT Condensed Light"/>
              </a:rPr>
              <a:t>Massimo Andrea VERSILLI –  FLORINDA</a:t>
            </a:r>
          </a:p>
          <a:p>
            <a:pPr marL="0" indent="0">
              <a:spcBef>
                <a:spcPts val="100"/>
              </a:spcBef>
              <a:buNone/>
            </a:pPr>
            <a:r>
              <a:rPr lang="en-US" sz="1000" b="1" dirty="0">
                <a:latin typeface="Abadi MT Condensed Light"/>
                <a:cs typeface="Abadi MT Condensed Light"/>
              </a:rPr>
              <a:t>• Orgel Concerten Roeselare, Roeselare, BELGIUM </a:t>
            </a:r>
            <a:r>
              <a:rPr lang="en-US" sz="1000" b="1" dirty="0">
                <a:solidFill>
                  <a:srgbClr val="B050D7"/>
                </a:solidFill>
                <a:latin typeface="Abadi MT Condensed Light"/>
                <a:cs typeface="Abadi MT Condensed Light"/>
              </a:rPr>
              <a:t>Daniel COTÉ – FLORINDA</a:t>
            </a:r>
          </a:p>
          <a:p>
            <a:pPr marL="0" indent="0">
              <a:spcBef>
                <a:spcPts val="100"/>
              </a:spcBef>
              <a:buNone/>
            </a:pPr>
            <a:r>
              <a:rPr lang="en-US" sz="1000" b="1" dirty="0">
                <a:latin typeface="Abadi MT Condensed Light"/>
                <a:cs typeface="Abadi MT Condensed Light"/>
              </a:rPr>
              <a:t>• La Presse, Montreal, CANADA</a:t>
            </a:r>
          </a:p>
          <a:p>
            <a:pPr marL="0" indent="0">
              <a:spcBef>
                <a:spcPts val="100"/>
              </a:spcBef>
              <a:buNone/>
            </a:pPr>
            <a:r>
              <a:rPr lang="en-US" sz="1000" b="1" dirty="0">
                <a:solidFill>
                  <a:srgbClr val="B050D7"/>
                </a:solidFill>
                <a:latin typeface="Abadi MT Condensed Light"/>
                <a:cs typeface="Abadi MT Condensed Light"/>
              </a:rPr>
              <a:t>Patrick HOOPER – FLORINDA</a:t>
            </a:r>
          </a:p>
          <a:p>
            <a:pPr marL="0" indent="0">
              <a:spcBef>
                <a:spcPts val="100"/>
              </a:spcBef>
              <a:buNone/>
            </a:pPr>
            <a:r>
              <a:rPr lang="en-US" sz="1000" b="1" dirty="0">
                <a:latin typeface="Abadi MT Condensed Light"/>
                <a:cs typeface="Abadi MT Condensed Light"/>
              </a:rPr>
              <a:t>• </a:t>
            </a:r>
            <a:r>
              <a:rPr lang="de-DE" sz="1000" b="1" dirty="0">
                <a:latin typeface="Abadi MT Condensed Light"/>
                <a:cs typeface="Abadi MT Condensed Light"/>
              </a:rPr>
              <a:t>St. Antonius Abt Kerk</a:t>
            </a:r>
            <a:r>
              <a:rPr lang="en-US" sz="1000" b="1" dirty="0">
                <a:latin typeface="Abadi MT Condensed Light"/>
                <a:cs typeface="Abadi MT Condensed Light"/>
              </a:rPr>
              <a:t>, Deendag, NEATHERLANDS</a:t>
            </a:r>
          </a:p>
          <a:p>
            <a:pPr marL="0" indent="0">
              <a:spcBef>
                <a:spcPts val="100"/>
              </a:spcBef>
              <a:buNone/>
            </a:pPr>
            <a:r>
              <a:rPr lang="en-US" sz="1000" b="1" dirty="0">
                <a:solidFill>
                  <a:srgbClr val="B050D7"/>
                </a:solidFill>
                <a:latin typeface="Abadi MT Condensed Light"/>
                <a:cs typeface="Abadi MT Condensed Light"/>
              </a:rPr>
              <a:t>John  PARADOWSKI–  FLORINDA</a:t>
            </a:r>
          </a:p>
          <a:p>
            <a:pPr marL="0" indent="0">
              <a:spcBef>
                <a:spcPts val="100"/>
              </a:spcBef>
              <a:buNone/>
            </a:pPr>
            <a:r>
              <a:rPr lang="en-US" sz="1000" b="1" dirty="0">
                <a:latin typeface="Abadi MT Condensed Light"/>
                <a:cs typeface="Abadi MT Condensed Light"/>
              </a:rPr>
              <a:t>• Loyola University, Chicago, USA</a:t>
            </a:r>
          </a:p>
          <a:p>
            <a:pPr marL="0" indent="0">
              <a:spcBef>
                <a:spcPts val="100"/>
              </a:spcBef>
              <a:buNone/>
            </a:pPr>
            <a:r>
              <a:rPr lang="en-US" sz="1000" b="1" dirty="0">
                <a:latin typeface="Abadi MT Condensed Light"/>
                <a:cs typeface="Abadi MT Condensed Light"/>
              </a:rPr>
              <a:t>• Saint Francis of Assis, Milwaukee, Wisconsin, USA</a:t>
            </a:r>
          </a:p>
          <a:p>
            <a:pPr marL="0" indent="0">
              <a:spcBef>
                <a:spcPts val="100"/>
              </a:spcBef>
              <a:buNone/>
            </a:pPr>
            <a:r>
              <a:rPr lang="en-US" sz="1000" b="1" dirty="0">
                <a:solidFill>
                  <a:srgbClr val="B050D7"/>
                </a:solidFill>
                <a:latin typeface="Abadi MT Condensed Light"/>
                <a:cs typeface="Abadi MT Condensed Light"/>
              </a:rPr>
              <a:t>Domitila BALLESTREROS –  FLORINDA</a:t>
            </a:r>
          </a:p>
          <a:p>
            <a:pPr marL="0" indent="0">
              <a:spcBef>
                <a:spcPts val="100"/>
              </a:spcBef>
              <a:buNone/>
            </a:pPr>
            <a:r>
              <a:rPr lang="en-US" sz="1000" b="1" dirty="0">
                <a:latin typeface="Abadi MT Condensed Light"/>
                <a:cs typeface="Abadi MT Condensed Light"/>
              </a:rPr>
              <a:t>• Santa Croce, Puglia, ITALY</a:t>
            </a:r>
          </a:p>
          <a:p>
            <a:pPr marL="0" indent="0">
              <a:spcBef>
                <a:spcPts val="100"/>
              </a:spcBef>
              <a:buNone/>
            </a:pPr>
            <a:r>
              <a:rPr lang="en-US" sz="1000" b="1" dirty="0">
                <a:solidFill>
                  <a:srgbClr val="B050D7"/>
                </a:solidFill>
                <a:latin typeface="Abadi MT Condensed Light"/>
                <a:cs typeface="Abadi MT Condensed Light"/>
              </a:rPr>
              <a:t>Laurie RYAN –  FLORINDA</a:t>
            </a:r>
          </a:p>
          <a:p>
            <a:pPr marL="0" indent="0">
              <a:spcBef>
                <a:spcPts val="100"/>
              </a:spcBef>
              <a:buNone/>
            </a:pPr>
            <a:r>
              <a:rPr lang="en-US" sz="1000" b="1" dirty="0">
                <a:latin typeface="Abadi MT Condensed Light"/>
                <a:cs typeface="Abadi MT Condensed Light"/>
              </a:rPr>
              <a:t>• Holy Comforter’s Great Hall, Burlington, USA</a:t>
            </a:r>
          </a:p>
          <a:p>
            <a:pPr marL="0" indent="0">
              <a:spcBef>
                <a:spcPts val="100"/>
              </a:spcBef>
              <a:buNone/>
            </a:pPr>
            <a:endParaRPr lang="en-US" sz="1000" dirty="0">
              <a:latin typeface="Abadi MT Condensed Light"/>
              <a:cs typeface="Abadi MT Condensed Light"/>
            </a:endParaRPr>
          </a:p>
        </p:txBody>
      </p:sp>
      <p:sp>
        <p:nvSpPr>
          <p:cNvPr id="7" name="TextBox 6"/>
          <p:cNvSpPr txBox="1"/>
          <p:nvPr/>
        </p:nvSpPr>
        <p:spPr>
          <a:xfrm>
            <a:off x="5581135" y="6370595"/>
            <a:ext cx="2697892" cy="400110"/>
          </a:xfrm>
          <a:prstGeom prst="rect">
            <a:avLst/>
          </a:prstGeom>
          <a:noFill/>
        </p:spPr>
        <p:txBody>
          <a:bodyPr wrap="square" rtlCol="0">
            <a:spAutoFit/>
          </a:bodyPr>
          <a:lstStyle/>
          <a:p>
            <a:pPr algn="ctr"/>
            <a:r>
              <a:rPr lang="en-US" sz="1000" dirty="0">
                <a:solidFill>
                  <a:schemeClr val="tx1">
                    <a:lumMod val="50000"/>
                    <a:lumOff val="50000"/>
                  </a:schemeClr>
                </a:solidFill>
                <a:latin typeface="Avenir Heavy"/>
                <a:cs typeface="Avenir Heavy"/>
              </a:rPr>
              <a:t>Contact: </a:t>
            </a:r>
            <a:r>
              <a:rPr lang="en-US" sz="1000" dirty="0" err="1">
                <a:solidFill>
                  <a:schemeClr val="tx1">
                    <a:lumMod val="50000"/>
                    <a:lumOff val="50000"/>
                  </a:schemeClr>
                </a:solidFill>
                <a:latin typeface="Avenir Heavy"/>
                <a:cs typeface="Avenir Heavy"/>
              </a:rPr>
              <a:t>aguamagica@gmail.com</a:t>
            </a:r>
            <a:endParaRPr lang="es-ES_tradnl" sz="1000" dirty="0">
              <a:solidFill>
                <a:schemeClr val="tx1">
                  <a:lumMod val="50000"/>
                  <a:lumOff val="50000"/>
                </a:schemeClr>
              </a:solidFill>
              <a:latin typeface="Avenir Heavy"/>
              <a:cs typeface="Avenir Heavy"/>
            </a:endParaRPr>
          </a:p>
          <a:p>
            <a:pPr algn="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369158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531" y="484094"/>
            <a:ext cx="7815523" cy="428933"/>
          </a:xfrm>
        </p:spPr>
        <p:txBody>
          <a:bodyPr/>
          <a:lstStyle/>
          <a:p>
            <a:pPr marL="0" indent="0" algn="ctr">
              <a:lnSpc>
                <a:spcPct val="120000"/>
              </a:lnSpc>
              <a:spcBef>
                <a:spcPts val="0"/>
              </a:spcBef>
            </a:pPr>
            <a:r>
              <a:rPr lang="pt-BR" sz="2000" dirty="0">
                <a:latin typeface="Futura Condensed"/>
                <a:cs typeface="Futura Condensed"/>
              </a:rPr>
              <a:t>SOME CLASSICAL MUSIC PROGRAMS</a:t>
            </a:r>
            <a:endParaRPr lang="en-US" sz="2000" dirty="0">
              <a:latin typeface="Futura Condensed"/>
              <a:cs typeface="Futura Condensed"/>
            </a:endParaRPr>
          </a:p>
        </p:txBody>
      </p:sp>
      <p:pic>
        <p:nvPicPr>
          <p:cNvPr id="5" name="Picture 4" descr="France Fabrice Mulll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71" y="1151440"/>
            <a:ext cx="2897483" cy="2345876"/>
          </a:xfrm>
          <a:prstGeom prst="rect">
            <a:avLst/>
          </a:prstGeom>
        </p:spPr>
      </p:pic>
      <p:pic>
        <p:nvPicPr>
          <p:cNvPr id="14" name="Picture 13" descr="Dzien Piat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108" y="1153598"/>
            <a:ext cx="1531767" cy="2332107"/>
          </a:xfrm>
          <a:prstGeom prst="rect">
            <a:avLst/>
          </a:prstGeom>
        </p:spPr>
      </p:pic>
      <p:pic>
        <p:nvPicPr>
          <p:cNvPr id="16" name="Picture 15" descr="Martin Heid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67" y="3560259"/>
            <a:ext cx="1423870" cy="2720436"/>
          </a:xfrm>
          <a:prstGeom prst="rect">
            <a:avLst/>
          </a:prstGeom>
        </p:spPr>
      </p:pic>
      <p:pic>
        <p:nvPicPr>
          <p:cNvPr id="8" name="Picture 7" descr="Poloni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4059" y="1152328"/>
            <a:ext cx="1459060" cy="2340206"/>
          </a:xfrm>
          <a:prstGeom prst="rect">
            <a:avLst/>
          </a:prstGeom>
        </p:spPr>
      </p:pic>
      <p:pic>
        <p:nvPicPr>
          <p:cNvPr id="19" name="Picture 18" descr="Vernet II.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819" y="3558314"/>
            <a:ext cx="1552967" cy="2732836"/>
          </a:xfrm>
          <a:prstGeom prst="rect">
            <a:avLst/>
          </a:prstGeom>
        </p:spPr>
      </p:pic>
      <p:pic>
        <p:nvPicPr>
          <p:cNvPr id="15" name="Picture 14" descr="Florinda Arizona Roy Johns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4210" y="3513300"/>
            <a:ext cx="1537456" cy="2936777"/>
          </a:xfrm>
          <a:prstGeom prst="rect">
            <a:avLst/>
          </a:prstGeom>
        </p:spPr>
      </p:pic>
      <p:pic>
        <p:nvPicPr>
          <p:cNvPr id="6" name="Picture 5" descr="Luxembur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1703" y="3575958"/>
            <a:ext cx="1648751" cy="2737259"/>
          </a:xfrm>
          <a:prstGeom prst="rect">
            <a:avLst/>
          </a:prstGeom>
        </p:spPr>
      </p:pic>
      <p:pic>
        <p:nvPicPr>
          <p:cNvPr id="9" name="Picture 8" descr="Screen Shot 2019-01-14 at 6.05.17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82937" y="1152328"/>
            <a:ext cx="1969523" cy="2340205"/>
          </a:xfrm>
          <a:prstGeom prst="rect">
            <a:avLst/>
          </a:prstGeom>
        </p:spPr>
      </p:pic>
      <p:pic>
        <p:nvPicPr>
          <p:cNvPr id="12" name="Picture 11" descr="Bas Verboo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5756" y="1153597"/>
            <a:ext cx="1476603" cy="2332107"/>
          </a:xfrm>
          <a:prstGeom prst="rect">
            <a:avLst/>
          </a:prstGeom>
        </p:spPr>
      </p:pic>
      <p:pic>
        <p:nvPicPr>
          <p:cNvPr id="13" name="Picture 12" descr="Verne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7238" y="1172541"/>
            <a:ext cx="1509113" cy="2314122"/>
          </a:xfrm>
          <a:prstGeom prst="rect">
            <a:avLst/>
          </a:prstGeom>
        </p:spPr>
      </p:pic>
      <p:pic>
        <p:nvPicPr>
          <p:cNvPr id="11" name="Picture 10" descr="Alemania.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00270" y="1130566"/>
            <a:ext cx="1750963" cy="2353975"/>
          </a:xfrm>
          <a:prstGeom prst="rect">
            <a:avLst/>
          </a:prstGeom>
        </p:spPr>
      </p:pic>
      <p:pic>
        <p:nvPicPr>
          <p:cNvPr id="17" name="Picture 16" descr="Screen Shot 2019-02-23 at 5.29.24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01866" y="3564277"/>
            <a:ext cx="1723642" cy="2811725"/>
          </a:xfrm>
          <a:prstGeom prst="rect">
            <a:avLst/>
          </a:prstGeom>
        </p:spPr>
      </p:pic>
      <p:pic>
        <p:nvPicPr>
          <p:cNvPr id="10" name="Picture 9" descr="Hervé.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8428" y="3573322"/>
            <a:ext cx="1683576" cy="2708033"/>
          </a:xfrm>
          <a:prstGeom prst="rect">
            <a:avLst/>
          </a:prstGeom>
        </p:spPr>
      </p:pic>
      <p:pic>
        <p:nvPicPr>
          <p:cNvPr id="7" name="Picture 6" descr="Belgiu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73783" y="3573323"/>
            <a:ext cx="1661298" cy="2708032"/>
          </a:xfrm>
          <a:prstGeom prst="rect">
            <a:avLst/>
          </a:prstGeom>
        </p:spPr>
      </p:pic>
      <p:sp>
        <p:nvSpPr>
          <p:cNvPr id="21" name="TextBox 20"/>
          <p:cNvSpPr txBox="1"/>
          <p:nvPr/>
        </p:nvSpPr>
        <p:spPr>
          <a:xfrm>
            <a:off x="5581135" y="6370595"/>
            <a:ext cx="2697892" cy="400110"/>
          </a:xfrm>
          <a:prstGeom prst="rect">
            <a:avLst/>
          </a:prstGeom>
          <a:noFill/>
        </p:spPr>
        <p:txBody>
          <a:bodyPr wrap="square" rtlCol="0">
            <a:spAutoFit/>
          </a:bodyPr>
          <a:lstStyle/>
          <a:p>
            <a:pPr algn="ctr"/>
            <a:r>
              <a:rPr lang="en-US" sz="1000" dirty="0">
                <a:solidFill>
                  <a:schemeClr val="tx1">
                    <a:lumMod val="50000"/>
                    <a:lumOff val="50000"/>
                  </a:schemeClr>
                </a:solidFill>
                <a:latin typeface="Avenir Heavy"/>
                <a:cs typeface="Avenir Heavy"/>
              </a:rPr>
              <a:t>Contact: </a:t>
            </a:r>
            <a:r>
              <a:rPr lang="en-US" sz="1000" dirty="0" err="1">
                <a:solidFill>
                  <a:schemeClr val="tx1">
                    <a:lumMod val="50000"/>
                    <a:lumOff val="50000"/>
                  </a:schemeClr>
                </a:solidFill>
                <a:latin typeface="Avenir Heavy"/>
                <a:cs typeface="Avenir Heavy"/>
              </a:rPr>
              <a:t>aguamagica@gmail.com</a:t>
            </a:r>
            <a:endParaRPr lang="es-ES_tradnl" sz="1000" dirty="0">
              <a:solidFill>
                <a:schemeClr val="tx1">
                  <a:lumMod val="50000"/>
                  <a:lumOff val="50000"/>
                </a:schemeClr>
              </a:solidFill>
              <a:latin typeface="Avenir Heavy"/>
              <a:cs typeface="Avenir Heavy"/>
            </a:endParaRPr>
          </a:p>
          <a:p>
            <a:pPr algn="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976132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lnSpc>
                <a:spcPct val="120000"/>
              </a:lnSpc>
              <a:spcBef>
                <a:spcPts val="0"/>
              </a:spcBef>
            </a:pPr>
            <a:r>
              <a:rPr lang="en-US" sz="2000" dirty="0">
                <a:latin typeface="Futura Condensed"/>
                <a:cs typeface="Futura Condensed"/>
              </a:rPr>
              <a:t>ANDRES LAPRIDA – MUSIC LINKS</a:t>
            </a:r>
          </a:p>
        </p:txBody>
      </p:sp>
      <p:sp>
        <p:nvSpPr>
          <p:cNvPr id="4" name="Content Placeholder 3"/>
          <p:cNvSpPr>
            <a:spLocks noGrp="1"/>
          </p:cNvSpPr>
          <p:nvPr>
            <p:ph sz="half" idx="2"/>
          </p:nvPr>
        </p:nvSpPr>
        <p:spPr>
          <a:xfrm>
            <a:off x="691477" y="1297459"/>
            <a:ext cx="8322091" cy="5491893"/>
          </a:xfrm>
        </p:spPr>
        <p:txBody>
          <a:bodyPr>
            <a:noAutofit/>
          </a:bodyPr>
          <a:lstStyle/>
          <a:p>
            <a:pPr marL="0" indent="0">
              <a:lnSpc>
                <a:spcPct val="120000"/>
              </a:lnSpc>
              <a:spcBef>
                <a:spcPts val="0"/>
              </a:spcBef>
              <a:buNone/>
            </a:pPr>
            <a:r>
              <a:rPr lang="nl-NL" sz="1200" b="1" dirty="0">
                <a:latin typeface="Abadi MT Condensed Light"/>
                <a:cs typeface="Abadi MT Condensed Light"/>
              </a:rPr>
              <a:t>Miradas – </a:t>
            </a:r>
            <a:r>
              <a:rPr lang="pt-BR" sz="1200" b="1" dirty="0">
                <a:latin typeface="Abadi MT Condensed Light"/>
                <a:cs typeface="Abadi MT Condensed Light"/>
                <a:hlinkClick r:id="rId3"/>
              </a:rPr>
              <a:t>https://soundcloud.com/andres-laprida/miradas-miracle</a:t>
            </a:r>
            <a:endParaRPr lang="pt-BR"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Berimbau – </a:t>
            </a:r>
            <a:r>
              <a:rPr lang="hr-HR" sz="1200" b="1" dirty="0">
                <a:latin typeface="Abadi MT Condensed Light"/>
                <a:cs typeface="Abadi MT Condensed Light"/>
                <a:hlinkClick r:id="rId4"/>
              </a:rPr>
              <a:t>https://www.youtube.com/watch?v=q3_FGRNjtYs&amp;list=RDq3_FGRNjtYs&amp;start_radio=1&amp;t=26</a:t>
            </a:r>
            <a:endParaRPr lang="hr-HR"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A Felicidade – </a:t>
            </a:r>
            <a:r>
              <a:rPr lang="nl-NL" sz="1200" b="1" dirty="0">
                <a:latin typeface="Abadi MT Condensed Light"/>
                <a:cs typeface="Abadi MT Condensed Light"/>
                <a:hlinkClick r:id="rId5"/>
              </a:rPr>
              <a:t>https://www.youtube.com/watch?v=FDAPuuJz5GA</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Latino Porteño – </a:t>
            </a:r>
            <a:r>
              <a:rPr lang="nl-NL" sz="1200" b="1" dirty="0">
                <a:latin typeface="Abadi MT Condensed Light"/>
                <a:cs typeface="Abadi MT Condensed Light"/>
                <a:hlinkClick r:id="rId6"/>
              </a:rPr>
              <a:t>https://www.youtube.com/watch?v=Zg39UBhO34o</a:t>
            </a:r>
            <a:endParaRPr lang="nl-NL" sz="1200" b="1" dirty="0">
              <a:latin typeface="Abadi MT Condensed Light"/>
              <a:cs typeface="Abadi MT Condensed Light"/>
            </a:endParaRPr>
          </a:p>
          <a:p>
            <a:pPr marL="0" indent="0">
              <a:lnSpc>
                <a:spcPct val="120000"/>
              </a:lnSpc>
              <a:spcBef>
                <a:spcPts val="0"/>
              </a:spcBef>
              <a:buNone/>
            </a:pPr>
            <a:r>
              <a:rPr lang="de-DE" sz="1200" b="1" dirty="0">
                <a:latin typeface="Abadi MT Condensed Light"/>
                <a:cs typeface="Abadi MT Condensed Light"/>
              </a:rPr>
              <a:t>Variations Sur Es ist ein </a:t>
            </a:r>
            <a:r>
              <a:rPr lang="de-DE" sz="1200" b="1" dirty="0" err="1">
                <a:latin typeface="Abadi MT Condensed Light"/>
                <a:cs typeface="Abadi MT Condensed Light"/>
              </a:rPr>
              <a:t>Ros'Entsprungen</a:t>
            </a:r>
            <a:r>
              <a:rPr lang="de-DE" sz="1200" b="1" dirty="0">
                <a:latin typeface="Abadi MT Condensed Light"/>
                <a:cs typeface="Abadi MT Condensed Light"/>
              </a:rPr>
              <a:t> (</a:t>
            </a:r>
            <a:r>
              <a:rPr lang="de-DE" sz="1200" b="1" dirty="0" err="1">
                <a:latin typeface="Abadi MT Condensed Light"/>
                <a:cs typeface="Abadi MT Condensed Light"/>
              </a:rPr>
              <a:t>featuring</a:t>
            </a:r>
            <a:r>
              <a:rPr lang="de-DE" sz="1200" b="1" dirty="0">
                <a:latin typeface="Abadi MT Condensed Light"/>
                <a:cs typeface="Abadi MT Condensed Light"/>
              </a:rPr>
              <a:t>: Hervé </a:t>
            </a:r>
            <a:r>
              <a:rPr lang="de-DE" sz="1200" b="1" dirty="0" err="1">
                <a:latin typeface="Abadi MT Condensed Light"/>
                <a:cs typeface="Abadi MT Condensed Light"/>
              </a:rPr>
              <a:t>Desarbre</a:t>
            </a:r>
            <a:r>
              <a:rPr lang="de-DE" sz="1200" b="1" dirty="0">
                <a:latin typeface="Abadi MT Condensed Light"/>
                <a:cs typeface="Abadi MT Condensed Light"/>
              </a:rPr>
              <a:t>) – </a:t>
            </a:r>
            <a:r>
              <a:rPr lang="en-US" sz="1200" b="1" dirty="0">
                <a:latin typeface="Abadi MT Condensed Light"/>
                <a:cs typeface="Abadi MT Condensed Light"/>
                <a:hlinkClick r:id="rId7"/>
              </a:rPr>
              <a:t>https://soundcloud.com/andres-laprida</a:t>
            </a:r>
            <a:endParaRPr lang="en-US"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A Lua – </a:t>
            </a:r>
            <a:r>
              <a:rPr lang="nl-NL" sz="1200" b="1" dirty="0">
                <a:latin typeface="Abadi MT Condensed Light"/>
                <a:cs typeface="Abadi MT Condensed Light"/>
                <a:hlinkClick r:id="rId8"/>
              </a:rPr>
              <a:t>https://www.youtube.com/watch?v=6P-QIcf0hCY&amp;list=PL9648368AB34529CC&amp;index=7</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Caixinha – </a:t>
            </a:r>
            <a:r>
              <a:rPr lang="nl-NL" sz="1200" b="1" dirty="0">
                <a:latin typeface="Abadi MT Condensed Light"/>
                <a:cs typeface="Abadi MT Condensed Light"/>
                <a:hlinkClick r:id="rId9"/>
              </a:rPr>
              <a:t>https://www.youtube.com/watch?v=xVaGhptocmM&amp;list=PL9648368AB34529CC</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Bésame Mucho – </a:t>
            </a:r>
            <a:r>
              <a:rPr lang="nl-NL" sz="1200" b="1" dirty="0">
                <a:latin typeface="Abadi MT Condensed Light"/>
                <a:cs typeface="Abadi MT Condensed Light"/>
                <a:hlinkClick r:id="rId10"/>
              </a:rPr>
              <a:t>https://www.youtube.com/watch?v=dSaUmIYBkCA&amp;list=PL9648368AB34529CC&amp;index=13</a:t>
            </a:r>
            <a:endParaRPr lang="nl-NL" sz="1200" b="1" dirty="0">
              <a:latin typeface="Abadi MT Condensed Light"/>
              <a:cs typeface="Abadi MT Condensed Light"/>
            </a:endParaRPr>
          </a:p>
          <a:p>
            <a:pPr marL="0" indent="0">
              <a:lnSpc>
                <a:spcPct val="120000"/>
              </a:lnSpc>
              <a:spcBef>
                <a:spcPts val="0"/>
              </a:spcBef>
              <a:buNone/>
            </a:pPr>
            <a:r>
              <a:rPr lang="en-US" sz="1200" b="1" dirty="0">
                <a:latin typeface="Abadi MT Condensed Light"/>
                <a:cs typeface="Abadi MT Condensed Light"/>
              </a:rPr>
              <a:t>Vinicius de Moraes, Antonio Carlos Jobim &amp; Andres Laprida – </a:t>
            </a:r>
            <a:r>
              <a:rPr lang="nl-NL" sz="1200" b="1" dirty="0">
                <a:latin typeface="Abadi MT Condensed Light"/>
                <a:cs typeface="Abadi MT Condensed Light"/>
                <a:hlinkClick r:id="rId11"/>
              </a:rPr>
              <a:t>https://www.youtube.com/watch?v=1eaJ9YqVGTQ</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The Magician (featuring: Nelson Rangell) – </a:t>
            </a:r>
            <a:r>
              <a:rPr lang="nl-NL" sz="1200" b="1" dirty="0">
                <a:latin typeface="Abadi MT Condensed Light"/>
                <a:cs typeface="Abadi MT Condensed Light"/>
                <a:hlinkClick r:id="rId12"/>
              </a:rPr>
              <a:t>https://www.youtube.com/watch?v=KyU4FkdKkg8&amp;list=PL9648368AB34529CC&amp;index=2</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Iberia (from Pilgrimage 9 songs of Ectasy) – </a:t>
            </a:r>
            <a:r>
              <a:rPr lang="nl-NL" sz="1200" b="1" dirty="0">
                <a:latin typeface="Abadi MT Condensed Light"/>
                <a:cs typeface="Abadi MT Condensed Light"/>
                <a:hlinkClick r:id="rId13"/>
              </a:rPr>
              <a:t>https://www.youtube.com/watch?v=leXdVoqy5kY&amp;list=PL9648368AB34529CC&amp;index=5</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El Grillo (The Cricket) (Premio Sonora: Una Musica Per il Cinema) – </a:t>
            </a:r>
            <a:r>
              <a:rPr lang="en-US" sz="1200" b="1" dirty="0">
                <a:latin typeface="Abadi MT Condensed Light"/>
                <a:cs typeface="Abadi MT Condensed Light"/>
                <a:hlinkClick r:id="rId14"/>
              </a:rPr>
              <a:t>https://www.youtube.com/watch?v=j7igrckOJnA&amp;t=10s</a:t>
            </a:r>
            <a:endParaRPr lang="en-US"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First Time We Met – </a:t>
            </a:r>
            <a:r>
              <a:rPr lang="nl-NL" sz="1200" b="1" dirty="0">
                <a:latin typeface="Abadi MT Condensed Light"/>
                <a:cs typeface="Abadi MT Condensed Light"/>
                <a:hlinkClick r:id="rId15"/>
              </a:rPr>
              <a:t>https://www.youtube.com/watch?v=n_11iBBjeNY&amp;list=PL9648368AB34529CC&amp;index=9</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September 11th – </a:t>
            </a:r>
            <a:r>
              <a:rPr lang="nl-NL" sz="1200" b="1" dirty="0">
                <a:latin typeface="Abadi MT Condensed Light"/>
                <a:cs typeface="Abadi MT Condensed Light"/>
                <a:hlinkClick r:id="rId16"/>
              </a:rPr>
              <a:t>https://www.youtube.com/watch?v=lfQ9xk180rw</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Vinicius de Moraes 100 Años (</a:t>
            </a:r>
            <a:r>
              <a:rPr lang="nl-NL" sz="1200" b="1" dirty="0" err="1">
                <a:latin typeface="Abadi MT Condensed Light"/>
                <a:cs typeface="Abadi MT Condensed Light"/>
              </a:rPr>
              <a:t>featuring</a:t>
            </a:r>
            <a:r>
              <a:rPr lang="nl-NL" sz="1200" b="1" dirty="0">
                <a:latin typeface="Abadi MT Condensed Light"/>
                <a:cs typeface="Abadi MT Condensed Light"/>
              </a:rPr>
              <a:t>: Agustin Pereyra Lucena) – </a:t>
            </a:r>
            <a:r>
              <a:rPr lang="nl-NL" sz="1200" b="1" dirty="0">
                <a:latin typeface="Abadi MT Condensed Light"/>
                <a:cs typeface="Abadi MT Condensed Light"/>
                <a:hlinkClick r:id="rId17"/>
              </a:rPr>
              <a:t>https://www.youtube.com/watch?v=ovYCxR0oLLY</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Canto de Ossanha - </a:t>
            </a:r>
            <a:r>
              <a:rPr lang="nl-NL" sz="1200" b="1" dirty="0">
                <a:latin typeface="Abadi MT Condensed Light"/>
                <a:cs typeface="Abadi MT Condensed Light"/>
                <a:hlinkClick r:id="rId18"/>
              </a:rPr>
              <a:t>https://www.youtube.com/watch?v=rFXaKUktCkE</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Lila Levinson Presenta – </a:t>
            </a:r>
            <a:r>
              <a:rPr lang="nl-NL" sz="1200" b="1" dirty="0">
                <a:latin typeface="Abadi MT Condensed Light"/>
                <a:cs typeface="Abadi MT Condensed Light"/>
                <a:hlinkClick r:id="rId19"/>
              </a:rPr>
              <a:t>https://www.youtube.com/watch?v=cEEkCghf0GA&amp;list=RDlfQ9xk180rw&amp;index=4</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In the Absence of Peace - </a:t>
            </a:r>
            <a:r>
              <a:rPr lang="nl-NL" sz="1200" b="1" dirty="0">
                <a:latin typeface="Abadi MT Condensed Light"/>
                <a:cs typeface="Abadi MT Condensed Light"/>
                <a:hlinkClick r:id="rId20"/>
              </a:rPr>
              <a:t>https://www.youtube.com/watch?v=-zwC3C8JAts</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Primeros Arraigos (featuring: M</a:t>
            </a:r>
            <a:r>
              <a:rPr lang="en-US" sz="1200" b="1" dirty="0">
                <a:latin typeface="Abadi MT Condensed Light"/>
                <a:cs typeface="Abadi MT Condensed Light"/>
              </a:rPr>
              <a:t>a</a:t>
            </a:r>
            <a:r>
              <a:rPr lang="nl-NL" sz="1200" b="1" dirty="0">
                <a:latin typeface="Abadi MT Condensed Light"/>
                <a:cs typeface="Abadi MT Condensed Light"/>
              </a:rPr>
              <a:t>nolo Juarez) – </a:t>
            </a:r>
            <a:r>
              <a:rPr lang="nl-NL" sz="1200" b="1" dirty="0">
                <a:latin typeface="Abadi MT Condensed Light"/>
                <a:cs typeface="Abadi MT Condensed Light"/>
                <a:hlinkClick r:id="rId21"/>
              </a:rPr>
              <a:t>https://www.youtube.com/watch?v=J7PK86vJW5o</a:t>
            </a:r>
            <a:endParaRPr lang="nl-NL" sz="1200" b="1" dirty="0">
              <a:latin typeface="Abadi MT Condensed Light"/>
              <a:cs typeface="Abadi MT Condensed Light"/>
            </a:endParaRPr>
          </a:p>
          <a:p>
            <a:pPr marL="0" indent="0">
              <a:lnSpc>
                <a:spcPct val="120000"/>
              </a:lnSpc>
              <a:spcBef>
                <a:spcPts val="0"/>
              </a:spcBef>
              <a:buNone/>
            </a:pPr>
            <a:r>
              <a:rPr lang="nl-NL" sz="1200" b="1" dirty="0">
                <a:latin typeface="Abadi MT Condensed Light"/>
                <a:cs typeface="Abadi MT Condensed Light"/>
              </a:rPr>
              <a:t>Introducciones al amanecer  / Candombe – </a:t>
            </a:r>
            <a:r>
              <a:rPr lang="es-ES_tradnl" sz="1200" b="1" dirty="0">
                <a:latin typeface="Abadi MT Condensed Light"/>
                <a:cs typeface="Abadi MT Condensed Light"/>
                <a:hlinkClick r:id="rId22"/>
              </a:rPr>
              <a:t>https://soundcloud.com/andres-laprida/introducciones-al-amanecercandombe</a:t>
            </a:r>
            <a:endParaRPr lang="es-ES_tradnl" sz="1200" b="1" dirty="0">
              <a:latin typeface="Abadi MT Condensed Light"/>
              <a:cs typeface="Abadi MT Condensed Light"/>
            </a:endParaRPr>
          </a:p>
          <a:p>
            <a:pPr marL="0" indent="0">
              <a:lnSpc>
                <a:spcPct val="120000"/>
              </a:lnSpc>
              <a:spcBef>
                <a:spcPts val="0"/>
              </a:spcBef>
              <a:buNone/>
            </a:pPr>
            <a:r>
              <a:rPr lang="de-DE" sz="1200" b="1" dirty="0">
                <a:latin typeface="Abadi MT Condensed Light"/>
                <a:cs typeface="Abadi MT Condensed Light"/>
              </a:rPr>
              <a:t>Coralia – </a:t>
            </a:r>
            <a:r>
              <a:rPr lang="it-IT" sz="1200" b="1" dirty="0">
                <a:latin typeface="Abadi MT Condensed Light"/>
                <a:cs typeface="Abadi MT Condensed Light"/>
                <a:hlinkClick r:id="rId23"/>
              </a:rPr>
              <a:t>https://vimeo.com/channels/exagrama/307578468</a:t>
            </a:r>
            <a:endParaRPr lang="it-IT" sz="1200" b="1" dirty="0">
              <a:latin typeface="Abadi MT Condensed Light"/>
              <a:cs typeface="Abadi MT Condensed Light"/>
            </a:endParaRPr>
          </a:p>
          <a:p>
            <a:pPr marL="0" indent="0">
              <a:lnSpc>
                <a:spcPct val="120000"/>
              </a:lnSpc>
              <a:spcBef>
                <a:spcPts val="0"/>
              </a:spcBef>
              <a:buNone/>
            </a:pPr>
            <a:r>
              <a:rPr lang="de-DE" sz="1200" dirty="0">
                <a:latin typeface="Abadi MT Condensed Light"/>
                <a:cs typeface="Abadi MT Condensed Light"/>
              </a:rPr>
              <a:t>Sin </a:t>
            </a:r>
            <a:r>
              <a:rPr lang="de-DE" sz="1200" dirty="0" err="1">
                <a:latin typeface="Abadi MT Condensed Light"/>
                <a:cs typeface="Abadi MT Condensed Light"/>
              </a:rPr>
              <a:t>Ti</a:t>
            </a:r>
            <a:r>
              <a:rPr lang="de-DE" sz="1200" dirty="0">
                <a:latin typeface="Abadi MT Condensed Light"/>
                <a:cs typeface="Abadi MT Condensed Light"/>
              </a:rPr>
              <a:t> – (</a:t>
            </a:r>
            <a:r>
              <a:rPr lang="de-DE" sz="1200" dirty="0" err="1">
                <a:latin typeface="Abadi MT Condensed Light"/>
                <a:cs typeface="Abadi MT Condensed Light"/>
              </a:rPr>
              <a:t>featuring</a:t>
            </a:r>
            <a:r>
              <a:rPr lang="de-DE" sz="1200" dirty="0">
                <a:latin typeface="Abadi MT Condensed Light"/>
                <a:cs typeface="Abadi MT Condensed Light"/>
              </a:rPr>
              <a:t>: Julie Eigenberg, Yaron </a:t>
            </a:r>
            <a:r>
              <a:rPr lang="de-DE" sz="1200" dirty="0" err="1">
                <a:latin typeface="Abadi MT Condensed Light"/>
                <a:cs typeface="Abadi MT Condensed Light"/>
              </a:rPr>
              <a:t>Gershovski</a:t>
            </a:r>
            <a:r>
              <a:rPr lang="de-DE" sz="1200" dirty="0">
                <a:latin typeface="Abadi MT Condensed Light"/>
                <a:cs typeface="Abadi MT Condensed Light"/>
              </a:rPr>
              <a:t> (piano), Conrad </a:t>
            </a:r>
            <a:r>
              <a:rPr lang="de-DE" sz="1200" dirty="0" err="1">
                <a:latin typeface="Abadi MT Condensed Light"/>
                <a:cs typeface="Abadi MT Condensed Light"/>
              </a:rPr>
              <a:t>Korsh</a:t>
            </a:r>
            <a:r>
              <a:rPr lang="de-DE" sz="1200" dirty="0">
                <a:latin typeface="Abadi MT Condensed Light"/>
                <a:cs typeface="Abadi MT Condensed Light"/>
              </a:rPr>
              <a:t> (bass) </a:t>
            </a:r>
            <a:r>
              <a:rPr lang="nl-NL" sz="1200" dirty="0">
                <a:latin typeface="Abadi MT Condensed Light"/>
                <a:cs typeface="Abadi MT Condensed Light"/>
                <a:hlinkClick r:id="rId24"/>
              </a:rPr>
              <a:t>https://www.youtube.com/watch?v=M_MTrQe7ab8</a:t>
            </a:r>
            <a:endParaRPr lang="de-DE" sz="1200" dirty="0">
              <a:latin typeface="Abadi MT Condensed Light"/>
              <a:cs typeface="Abadi MT Condensed Light"/>
            </a:endParaRPr>
          </a:p>
          <a:p>
            <a:pPr marL="0" indent="0">
              <a:lnSpc>
                <a:spcPct val="120000"/>
              </a:lnSpc>
              <a:spcBef>
                <a:spcPts val="0"/>
              </a:spcBef>
              <a:buNone/>
            </a:pPr>
            <a:endParaRPr lang="nl-NL" sz="1400" dirty="0">
              <a:latin typeface="Abadi MT Condensed Light"/>
              <a:cs typeface="Abadi MT Condensed Light"/>
            </a:endParaRPr>
          </a:p>
          <a:p>
            <a:pPr marL="0" indent="0">
              <a:lnSpc>
                <a:spcPct val="120000"/>
              </a:lnSpc>
              <a:spcBef>
                <a:spcPts val="0"/>
              </a:spcBef>
              <a:buNone/>
            </a:pPr>
            <a:endParaRPr lang="nl-NL" sz="1400" dirty="0">
              <a:latin typeface="Abadi MT Condensed Light"/>
              <a:cs typeface="Abadi MT Condensed Light"/>
            </a:endParaRPr>
          </a:p>
        </p:txBody>
      </p:sp>
      <p:sp>
        <p:nvSpPr>
          <p:cNvPr id="5" name="TextBox 4"/>
          <p:cNvSpPr txBox="1"/>
          <p:nvPr/>
        </p:nvSpPr>
        <p:spPr>
          <a:xfrm>
            <a:off x="5581135" y="6370595"/>
            <a:ext cx="2697892" cy="400110"/>
          </a:xfrm>
          <a:prstGeom prst="rect">
            <a:avLst/>
          </a:prstGeom>
          <a:noFill/>
        </p:spPr>
        <p:txBody>
          <a:bodyPr wrap="square" rtlCol="0">
            <a:spAutoFit/>
          </a:bodyPr>
          <a:lstStyle/>
          <a:p>
            <a:pPr algn="ctr"/>
            <a:r>
              <a:rPr lang="en-US" sz="1000" dirty="0">
                <a:solidFill>
                  <a:schemeClr val="tx1">
                    <a:lumMod val="50000"/>
                    <a:lumOff val="50000"/>
                  </a:schemeClr>
                </a:solidFill>
                <a:latin typeface="Avenir Heavy"/>
                <a:cs typeface="Avenir Heavy"/>
              </a:rPr>
              <a:t>Contact: </a:t>
            </a:r>
            <a:r>
              <a:rPr lang="en-US" sz="1000" dirty="0" err="1">
                <a:solidFill>
                  <a:schemeClr val="tx1">
                    <a:lumMod val="50000"/>
                    <a:lumOff val="50000"/>
                  </a:schemeClr>
                </a:solidFill>
                <a:latin typeface="Avenir Heavy"/>
                <a:cs typeface="Avenir Heavy"/>
              </a:rPr>
              <a:t>aguamagica@gmail.com</a:t>
            </a:r>
            <a:endParaRPr lang="es-ES_tradnl" sz="1000" dirty="0">
              <a:solidFill>
                <a:schemeClr val="tx1">
                  <a:lumMod val="50000"/>
                  <a:lumOff val="50000"/>
                </a:schemeClr>
              </a:solidFill>
              <a:latin typeface="Avenir Heavy"/>
              <a:cs typeface="Avenir Heavy"/>
            </a:endParaRPr>
          </a:p>
          <a:p>
            <a:pPr algn="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527547731"/>
      </p:ext>
    </p:extLst>
  </p:cSld>
  <p:clrMapOvr>
    <a:masterClrMapping/>
  </p:clrMapOvr>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17094</TotalTime>
  <Words>2738</Words>
  <Application>Microsoft Macintosh PowerPoint</Application>
  <PresentationFormat>On-screen Show (4:3)</PresentationFormat>
  <Paragraphs>195</Paragraphs>
  <Slides>10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Abadi MT Condensed Light</vt:lpstr>
      <vt:lpstr>Avenir Heavy</vt:lpstr>
      <vt:lpstr>Calibri</vt:lpstr>
      <vt:lpstr>CHUTEROLK Free</vt:lpstr>
      <vt:lpstr>Futura Condensed</vt:lpstr>
      <vt:lpstr>Rockwell</vt:lpstr>
      <vt:lpstr>Wingdings</vt:lpstr>
      <vt:lpstr>Advantage</vt:lpstr>
      <vt:lpstr>ANDRES LAPRIDA</vt:lpstr>
      <vt:lpstr>BIOGRAPHY</vt:lpstr>
      <vt:lpstr>CONCERTS</vt:lpstr>
      <vt:lpstr>                                                                        CD RECORDINGS   IN ADDITION TO HIS OWN CDs —Sortilegio, Songs of the Moon y Works, Laprida has shared recording sessions with Don Alias, Gato Barbieri, Michael Brecker, Randy Brecker, Eric Calvi, Simon Cloquet, Catherine Bott, Anthony Cox, DJ Spooky, Hervé Désarbre, Mark Egan, Julie Eigenberg, Chango Farias Gomez, Robin Hackett, Martin Heini, Onaje Allan Gumbs, Manolo Juarez, New London Consort Orchestra, Pedro Aznar, Alejandro Santos, Leo Sujatovich, Agustín Pereyra Lucena, Nelson Rangell, Guillermo Reuter, Phillipe Saisse, Jaime Torres, Olivier Vernet, Julia Zenko, and more.</vt:lpstr>
      <vt:lpstr>                                                          FILM &amp; TELEVISION  Laprida has collaborated with the orginal music of the TV series Highlander, (New York, 2000) and the TV special Euroland II (RAI/Rome, 2002). He also produced the original music of the films Un sueño realizado (Buenos Aires, 1984) and Minas de Ouro Preto (Rio de Janeiro, 1987); the awarded documentary In the Absence of Peace (New York, 1998), the infomercial Ilumina una vida (Lighten a Life, New York, 1990), and One Time (Buenos Aires, 1990).                                                                                    THEATRE  Original music for the play Sobre el amor, cuentos sobre el amor,  with the Academy Award Winner Norma Aleandro at La Mamma theatre, New York, on texts by Federico Garcia Lorca (1985). Original music for the play Geography of Desire, written and directed by Jaime Sanchez (West Side Story, Serpico, Carlitos Way) performed at Lee Strasberg Actors’ Studio, New York (1989).  Original music for the play Coralia by Pinty Saba (adaptation of the classic La sirenita, by Christian Andersen) at Teatro Las Sillas, Mendoza, Argentina (2018). </vt:lpstr>
      <vt:lpstr>                                               CLASSICAL MUSIC WORKS (LE CHANT DU MONDE)   Laprida has been commissioned, at the moment, seven classical music pieces by the prestigious French publisher Le Chant du Monde.  These works were premiered and published in Europe, as they continue being part of distinguished music programs.   • Florinda (pour grand orgue) Paris, 2004. Organist: Hervé Désarbre. • Confidencias (pour cordes) Paris, 2004. Ensamble Stringendo. Conductor: Jean Thorel. • Vanidad de las riquezas (pour orgue, bandoneon et cordes) Paris, 2005. Bandoneon: Guilleume Hodeau,  Organista: Hervé Désarbre, Ensamble: Stringendo, Conductor: Jean Thorel. • O Carnaval (puor choeur a capella) Paris, 2008. Val de Gráce Choir. Conductor: Etienne Ferchaud • Samba! (pour grand orgue) Paris, 2011. Organist: Hervé Désarbre • Variations on Es Ist Ein Ros Entsprungen (pour orgue) Paris, 2013. Organist: Hervé Désarbre • Noels du Monde (7 petite pièces pour piano) Paris, 2014.                                                                                           </vt:lpstr>
      <vt:lpstr>      CLASSICAL MUSIC PERFORMANCES</vt:lpstr>
      <vt:lpstr>SOME CLASSICAL MUSIC PROGRAMS</vt:lpstr>
      <vt:lpstr>ANDRES LAPRIDA – MUSIC LINKS</vt:lpstr>
      <vt:lpstr>CLASSICAL MUSIC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ANDRES LAPRIDA</dc:title>
  <dc:creator>ANDRES</dc:creator>
  <cp:lastModifiedBy>Microsoft Office User</cp:lastModifiedBy>
  <cp:revision>498</cp:revision>
  <dcterms:created xsi:type="dcterms:W3CDTF">2018-10-21T00:46:12Z</dcterms:created>
  <dcterms:modified xsi:type="dcterms:W3CDTF">2026-05-12T05:32:47Z</dcterms:modified>
</cp:coreProperties>
</file>